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 id="2147483703" r:id="rId2"/>
  </p:sldMasterIdLst>
  <p:notesMasterIdLst>
    <p:notesMasterId r:id="rId78"/>
  </p:notesMasterIdLst>
  <p:handoutMasterIdLst>
    <p:handoutMasterId r:id="rId79"/>
  </p:handout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Lst>
  <p:sldSz cx="9144000" cy="6858000" type="screen4x3"/>
  <p:notesSz cx="6858000" cy="9144000"/>
  <p:defaultTextStyle>
    <a:defPPr>
      <a:defRPr lang="de-DE"/>
    </a:defPPr>
    <a:lvl1pPr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extLst>
    <p:ext uri="{521415D9-36F7-43E2-AB2F-B90AF26B5E84}">
      <p14:sectionLst xmlns:p14="http://schemas.microsoft.com/office/powerpoint/2010/main">
        <p14:section name="Standardabschnitt" id="{4A2690E9-2C12-A949-B59B-6B04F8004869}">
          <p14:sldIdLst>
            <p14:sldId id="256"/>
            <p14:sldId id="257"/>
            <p14:sldId id="258"/>
            <p14:sldId id="259"/>
            <p14:sldId id="260"/>
            <p14:sldId id="261"/>
            <p14:sldId id="262"/>
            <p14:sldId id="263"/>
            <p14:sldId id="264"/>
            <p14:sldId id="265"/>
            <p14:sldId id="266"/>
            <p14:sldId id="267"/>
            <p14:sldId id="268"/>
            <p14:sldId id="269"/>
            <p14:sldId id="270"/>
            <p14:sldId id="271"/>
            <p14:sldId id="272"/>
            <p14:sldId id="273"/>
            <p14:sldId id="274"/>
            <p14:sldId id="275"/>
            <p14:sldId id="276"/>
            <p14:sldId id="277"/>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98"/>
            <p14:sldId id="299"/>
            <p14:sldId id="300"/>
            <p14:sldId id="301"/>
            <p14:sldId id="302"/>
            <p14:sldId id="303"/>
            <p14:sldId id="304"/>
            <p14:sldId id="305"/>
            <p14:sldId id="306"/>
            <p14:sldId id="307"/>
            <p14:sldId id="308"/>
            <p14:sldId id="309"/>
            <p14:sldId id="310"/>
            <p14:sldId id="311"/>
            <p14:sldId id="312"/>
            <p14:sldId id="313"/>
            <p14:sldId id="314"/>
            <p14:sldId id="315"/>
            <p14:sldId id="316"/>
            <p14:sldId id="317"/>
            <p14:sldId id="318"/>
            <p14:sldId id="319"/>
            <p14:sldId id="320"/>
            <p14:sldId id="321"/>
            <p14:sldId id="322"/>
            <p14:sldId id="323"/>
            <p14:sldId id="324"/>
            <p14:sldId id="325"/>
            <p14:sldId id="326"/>
            <p14:sldId id="327"/>
            <p14:sldId id="328"/>
            <p14:sldId id="329"/>
            <p14:sldId id="330"/>
          </p14:sldIdLst>
        </p14:section>
      </p14:sectionLst>
    </p:ext>
    <p:ext uri="{EFAFB233-063F-42B5-8137-9DF3F51BA10A}">
      <p15:sldGuideLst xmlns:p15="http://schemas.microsoft.com/office/powerpoint/2012/main">
        <p15:guide id="1" orient="horz" pos="380">
          <p15:clr>
            <a:srgbClr val="A4A3A4"/>
          </p15:clr>
        </p15:guide>
        <p15:guide id="2" pos="2880">
          <p15:clr>
            <a:srgbClr val="A4A3A4"/>
          </p15:clr>
        </p15:guide>
        <p15:guide id="3" orient="horz" pos="743">
          <p15:clr>
            <a:srgbClr val="A4A3A4"/>
          </p15:clr>
        </p15:guide>
        <p15:guide id="4" pos="5623">
          <p15:clr>
            <a:srgbClr val="A4A3A4"/>
          </p15:clr>
        </p15:guide>
        <p15:guide id="5" orient="horz" pos="451">
          <p15:clr>
            <a:srgbClr val="A4A3A4"/>
          </p15:clr>
        </p15:guide>
        <p15:guide id="6" pos="378">
          <p15:clr>
            <a:srgbClr val="A4A3A4"/>
          </p15:clr>
        </p15:guide>
        <p15:guide id="7" orient="horz">
          <p15:clr>
            <a:srgbClr val="A4A3A4"/>
          </p15:clr>
        </p15:guide>
        <p15:guide id="8" pos="575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ter Pancakes" initials="PP" lastIdx="1" clrIdx="0">
    <p:extLst/>
  </p:cmAuthor>
  <p:cmAuthor id="2" name="Regine Brandtner" initials="RB" lastIdx="2" clrIdx="1"/>
</p:cmAuthorLst>
</file>

<file path=ppt/presProps.xml><?xml version="1.0" encoding="utf-8"?>
<p:presentationPr xmlns:a="http://schemas.openxmlformats.org/drawingml/2006/main" xmlns:r="http://schemas.openxmlformats.org/officeDocument/2006/relationships" xmlns:p="http://schemas.openxmlformats.org/presentationml/2006/main">
  <p:prnPr hidden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A63F"/>
    <a:srgbClr val="84AFB6"/>
    <a:srgbClr val="327A86"/>
    <a:srgbClr val="FF6600"/>
    <a:srgbClr val="BBE0E3"/>
    <a:srgbClr val="A6A6A6"/>
    <a:srgbClr val="EAEDF0"/>
    <a:srgbClr val="C5F9EF"/>
    <a:srgbClr val="1B9F99"/>
    <a:srgbClr val="EAED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799B23B-EC83-4686-B30A-512413B5E67A}" styleName="Helle Formatvorlage 3 - Akz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529" autoAdjust="0"/>
    <p:restoredTop sz="65054" autoAdjust="0"/>
  </p:normalViewPr>
  <p:slideViewPr>
    <p:cSldViewPr>
      <p:cViewPr varScale="1">
        <p:scale>
          <a:sx n="46" d="100"/>
          <a:sy n="46" d="100"/>
        </p:scale>
        <p:origin x="2076" y="48"/>
      </p:cViewPr>
      <p:guideLst>
        <p:guide orient="horz" pos="380"/>
        <p:guide pos="2880"/>
        <p:guide orient="horz" pos="743"/>
        <p:guide pos="5623"/>
        <p:guide orient="horz" pos="451"/>
        <p:guide pos="378"/>
        <p:guide orient="horz"/>
        <p:guide pos="5759"/>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p:cViewPr varScale="1">
        <p:scale>
          <a:sx n="88" d="100"/>
          <a:sy n="88" d="100"/>
        </p:scale>
        <p:origin x="3822" y="7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tableStyles" Target="tableStyles.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handoutMaster" Target="handoutMasters/handoutMaster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commentAuthors" Target="commentAuthor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notesMaster" Target="notesMasters/notesMaster1.xml"/><Relationship Id="rId8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3C42287-BBCD-194E-8FCC-4BC0753B332B}" type="datetimeFigureOut">
              <a:rPr lang="de-DE" smtClean="0"/>
              <a:t>19.01.2018</a:t>
            </a:fld>
            <a:endParaRPr lang="de-DE"/>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2F6D5D-152F-9C4D-8D9D-F0D4C7E2218B}" type="slidenum">
              <a:rPr lang="de-DE" smtClean="0"/>
              <a:t>‹Nr.›</a:t>
            </a:fld>
            <a:endParaRPr lang="de-DE"/>
          </a:p>
        </p:txBody>
      </p:sp>
    </p:spTree>
    <p:extLst>
      <p:ext uri="{BB962C8B-B14F-4D97-AF65-F5344CB8AC3E}">
        <p14:creationId xmlns:p14="http://schemas.microsoft.com/office/powerpoint/2010/main" val="46940265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vl1pPr>
          </a:lstStyle>
          <a:p>
            <a:endParaRPr lang="de-DE"/>
          </a:p>
        </p:txBody>
      </p:sp>
      <p:sp>
        <p:nvSpPr>
          <p:cNvPr id="10243"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endParaRPr lang="de-DE"/>
          </a:p>
        </p:txBody>
      </p:sp>
      <p:sp>
        <p:nvSpPr>
          <p:cNvPr id="102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024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024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vl1pPr>
          </a:lstStyle>
          <a:p>
            <a:endParaRPr lang="de-DE"/>
          </a:p>
        </p:txBody>
      </p:sp>
      <p:sp>
        <p:nvSpPr>
          <p:cNvPr id="1024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fld id="{FAF12454-57A3-5346-8AD1-8A7E704F94A5}" type="slidenum">
              <a:rPr lang="de-DE"/>
              <a:pPr/>
              <a:t>‹Nr.›</a:t>
            </a:fld>
            <a:endParaRPr lang="de-DE"/>
          </a:p>
        </p:txBody>
      </p:sp>
    </p:spTree>
    <p:extLst>
      <p:ext uri="{BB962C8B-B14F-4D97-AF65-F5344CB8AC3E}">
        <p14:creationId xmlns:p14="http://schemas.microsoft.com/office/powerpoint/2010/main" val="2294540302"/>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fontAlgn="base">
      <a:spcBef>
        <a:spcPct val="30000"/>
      </a:spcBef>
      <a:spcAft>
        <a:spcPct val="0"/>
      </a:spcAft>
      <a:defRPr sz="1200" kern="1200">
        <a:solidFill>
          <a:schemeClr val="tx1"/>
        </a:solidFill>
        <a:latin typeface="Arial" charset="0"/>
        <a:ea typeface="ＭＳ Ｐゴシック" charset="-128"/>
        <a:cs typeface="+mn-cs"/>
      </a:defRPr>
    </a:lvl2pPr>
    <a:lvl3pPr marL="914400" algn="l" rtl="0" fontAlgn="base">
      <a:spcBef>
        <a:spcPct val="30000"/>
      </a:spcBef>
      <a:spcAft>
        <a:spcPct val="0"/>
      </a:spcAft>
      <a:defRPr sz="1200" kern="1200">
        <a:solidFill>
          <a:schemeClr val="tx1"/>
        </a:solidFill>
        <a:latin typeface="Arial" charset="0"/>
        <a:ea typeface="ＭＳ Ｐゴシック" charset="-128"/>
        <a:cs typeface="+mn-cs"/>
      </a:defRPr>
    </a:lvl3pPr>
    <a:lvl4pPr marL="1371600" algn="l" rtl="0" fontAlgn="base">
      <a:spcBef>
        <a:spcPct val="30000"/>
      </a:spcBef>
      <a:spcAft>
        <a:spcPct val="0"/>
      </a:spcAft>
      <a:defRPr sz="1200" kern="1200">
        <a:solidFill>
          <a:schemeClr val="tx1"/>
        </a:solidFill>
        <a:latin typeface="Arial" charset="0"/>
        <a:ea typeface="ＭＳ Ｐゴシック" charset="-128"/>
        <a:cs typeface="+mn-cs"/>
      </a:defRPr>
    </a:lvl4pPr>
    <a:lvl5pPr marL="1828800" algn="l" rtl="0" fontAlgn="base">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a:t>
            </a:fld>
            <a:endParaRPr lang="de-DE"/>
          </a:p>
        </p:txBody>
      </p:sp>
    </p:spTree>
    <p:extLst>
      <p:ext uri="{BB962C8B-B14F-4D97-AF65-F5344CB8AC3E}">
        <p14:creationId xmlns:p14="http://schemas.microsoft.com/office/powerpoint/2010/main" val="3259740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13</a:t>
            </a:fld>
            <a:endParaRPr lang="de-DE"/>
          </a:p>
        </p:txBody>
      </p:sp>
    </p:spTree>
    <p:extLst>
      <p:ext uri="{BB962C8B-B14F-4D97-AF65-F5344CB8AC3E}">
        <p14:creationId xmlns:p14="http://schemas.microsoft.com/office/powerpoint/2010/main" val="16312910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14</a:t>
            </a:fld>
            <a:endParaRPr lang="de-DE"/>
          </a:p>
        </p:txBody>
      </p:sp>
    </p:spTree>
    <p:extLst>
      <p:ext uri="{BB962C8B-B14F-4D97-AF65-F5344CB8AC3E}">
        <p14:creationId xmlns:p14="http://schemas.microsoft.com/office/powerpoint/2010/main" val="3872375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15</a:t>
            </a:fld>
            <a:endParaRPr lang="de-DE"/>
          </a:p>
        </p:txBody>
      </p:sp>
    </p:spTree>
    <p:extLst>
      <p:ext uri="{BB962C8B-B14F-4D97-AF65-F5344CB8AC3E}">
        <p14:creationId xmlns:p14="http://schemas.microsoft.com/office/powerpoint/2010/main" val="12872468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Schritt</a:t>
            </a:r>
            <a:r>
              <a:rPr lang="de-DE" baseline="0" dirty="0" smtClean="0"/>
              <a:t> 1: Zahlenterme bis Folie 19, Dauer 10 Minuten</a:t>
            </a:r>
          </a:p>
          <a:p>
            <a:endParaRPr lang="de-DE" baseline="0" dirty="0" smtClean="0"/>
          </a:p>
          <a:p>
            <a:r>
              <a:rPr lang="de-DE" baseline="0" dirty="0" smtClean="0"/>
              <a:t>Ziele: </a:t>
            </a:r>
          </a:p>
          <a:p>
            <a:pPr marL="228600" indent="-228600">
              <a:buAutoNum type="arabicPeriod"/>
            </a:pPr>
            <a:r>
              <a:rPr lang="de-DE" baseline="0" dirty="0" smtClean="0"/>
              <a:t>Die TN erkennen, dass Zahlenterme sich Stück für Stück aus zwei Zahlentermen und einer Operation zusammensetzen. (bis Folie 12)</a:t>
            </a:r>
          </a:p>
          <a:p>
            <a:pPr marL="228600" indent="-228600">
              <a:buAutoNum type="arabicPeriod"/>
            </a:pPr>
            <a:r>
              <a:rPr lang="de-DE" baseline="0" dirty="0" smtClean="0"/>
              <a:t>Die TN fassen Zahlenterme mit einer Variablen zu einem Variablenterm zusammen.</a:t>
            </a:r>
          </a:p>
          <a:p>
            <a:pPr marL="228600" indent="-228600">
              <a:buAutoNum type="arabicPeriod"/>
            </a:pPr>
            <a:endParaRPr lang="de-DE" baseline="0" dirty="0" smtClean="0"/>
          </a:p>
          <a:p>
            <a:pPr marL="0" indent="0">
              <a:buNone/>
            </a:pPr>
            <a:r>
              <a:rPr lang="de-DE" baseline="0" dirty="0" smtClean="0"/>
              <a:t>Hinweis: Die Klammersetzung ist nicht trivial, der Hinweis sollte an diesem Beispiel kurz erläutert werden.</a:t>
            </a:r>
          </a:p>
          <a:p>
            <a:pPr marL="0" indent="0">
              <a:buNone/>
            </a:pPr>
            <a:endParaRPr lang="de-DE" baseline="0" dirty="0" smtClean="0"/>
          </a:p>
          <a:p>
            <a:pPr marL="0" indent="0">
              <a:buNone/>
            </a:pPr>
            <a:endParaRPr lang="de-DE" baseline="0" dirty="0" smtClean="0"/>
          </a:p>
          <a:p>
            <a:endParaRPr lang="de-DE" baseline="0" dirty="0" smtClean="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16</a:t>
            </a:fld>
            <a:endParaRPr lang="de-DE"/>
          </a:p>
        </p:txBody>
      </p:sp>
    </p:spTree>
    <p:extLst>
      <p:ext uri="{BB962C8B-B14F-4D97-AF65-F5344CB8AC3E}">
        <p14:creationId xmlns:p14="http://schemas.microsoft.com/office/powerpoint/2010/main" val="19890793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Vertiefung</a:t>
            </a:r>
            <a:r>
              <a:rPr lang="de-DE" baseline="0" dirty="0" smtClean="0"/>
              <a:t> über Beispiele für Zahlenterme und Gegenbeispiele</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17</a:t>
            </a:fld>
            <a:endParaRPr lang="de-DE"/>
          </a:p>
        </p:txBody>
      </p:sp>
    </p:spTree>
    <p:extLst>
      <p:ext uri="{BB962C8B-B14F-4D97-AF65-F5344CB8AC3E}">
        <p14:creationId xmlns:p14="http://schemas.microsoft.com/office/powerpoint/2010/main" val="11372664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Vertiefung</a:t>
            </a:r>
            <a:r>
              <a:rPr lang="de-DE" baseline="0" dirty="0" smtClean="0"/>
              <a:t> über Beispiele für Zahlenterme und Gegenbeispiele</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18</a:t>
            </a:fld>
            <a:endParaRPr lang="de-DE"/>
          </a:p>
        </p:txBody>
      </p:sp>
    </p:spTree>
    <p:extLst>
      <p:ext uri="{BB962C8B-B14F-4D97-AF65-F5344CB8AC3E}">
        <p14:creationId xmlns:p14="http://schemas.microsoft.com/office/powerpoint/2010/main" val="19969554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Vertiefung</a:t>
            </a:r>
            <a:r>
              <a:rPr lang="de-DE" baseline="0" dirty="0" smtClean="0"/>
              <a:t> über Beispiele für Zahlenterme und Gegenbeispiele</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19</a:t>
            </a:fld>
            <a:endParaRPr lang="de-DE"/>
          </a:p>
        </p:txBody>
      </p:sp>
    </p:spTree>
    <p:extLst>
      <p:ext uri="{BB962C8B-B14F-4D97-AF65-F5344CB8AC3E}">
        <p14:creationId xmlns:p14="http://schemas.microsoft.com/office/powerpoint/2010/main" val="15458182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Weitere Beispiele für Operationen mit dem Hinweis, dass nicht alle Operationen kommutativ</a:t>
            </a:r>
            <a:r>
              <a:rPr lang="de-DE" baseline="0" dirty="0" smtClean="0"/>
              <a:t> sind, sodass die Reihenfolge der Teilterme eine wichtige Rolle spielt.</a:t>
            </a:r>
          </a:p>
          <a:p>
            <a:endParaRPr lang="de-DE" baseline="0" dirty="0" smtClean="0"/>
          </a:p>
          <a:p>
            <a:r>
              <a:rPr lang="de-DE" baseline="0" dirty="0" smtClean="0"/>
              <a:t>Möglicher Übergang zur nächsten Folie:</a:t>
            </a:r>
          </a:p>
          <a:p>
            <a:r>
              <a:rPr lang="de-DE" baseline="0" dirty="0" smtClean="0"/>
              <a:t>Jetzt wissen wir, was ein Zahlenterm ist. Wir wollen uns nun ansehen, wozu wir ihn benötigen.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20</a:t>
            </a:fld>
            <a:endParaRPr lang="de-DE"/>
          </a:p>
        </p:txBody>
      </p:sp>
    </p:spTree>
    <p:extLst>
      <p:ext uri="{BB962C8B-B14F-4D97-AF65-F5344CB8AC3E}">
        <p14:creationId xmlns:p14="http://schemas.microsoft.com/office/powerpoint/2010/main" val="16246299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Das Beispiel mit den Streichhölzern </a:t>
            </a:r>
            <a:r>
              <a:rPr lang="de-DE" baseline="0" dirty="0" smtClean="0"/>
              <a:t>veranschaulicht, dass Terme eine Art zusätzliche Information beinhalten können, die man den Zahlen in der mittleren Spalte nicht ansieht.</a:t>
            </a:r>
          </a:p>
          <a:p>
            <a:endParaRPr lang="de-DE" baseline="0" dirty="0" smtClean="0"/>
          </a:p>
          <a:p>
            <a:r>
              <a:rPr lang="de-DE" dirty="0" smtClean="0"/>
              <a:t>Zum</a:t>
            </a:r>
            <a:r>
              <a:rPr lang="de-DE" baseline="0" dirty="0" smtClean="0"/>
              <a:t> Arbeitsauftrag: </a:t>
            </a:r>
            <a:r>
              <a:rPr lang="de-DE" dirty="0" smtClean="0"/>
              <a:t>Ggf.</a:t>
            </a:r>
            <a:r>
              <a:rPr lang="de-DE" baseline="0" dirty="0" smtClean="0"/>
              <a:t> als Hilfe Folgefolie aufdecken.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21</a:t>
            </a:fld>
            <a:endParaRPr lang="de-DE"/>
          </a:p>
        </p:txBody>
      </p:sp>
    </p:spTree>
    <p:extLst>
      <p:ext uri="{BB962C8B-B14F-4D97-AF65-F5344CB8AC3E}">
        <p14:creationId xmlns:p14="http://schemas.microsoft.com/office/powerpoint/2010/main" val="15628646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Am</a:t>
            </a:r>
            <a:r>
              <a:rPr lang="de-DE" baseline="0" dirty="0" smtClean="0"/>
              <a:t> Beispiel erläutern, dass der Mehrwert der Spalten mit den Zahlentermen darin liegt, dass man leicht eine Regelmäßigkeit erkennen kann, aus der man schnell auf weitere Zahlenpaare wie (20;24) schließen kann.</a:t>
            </a:r>
          </a:p>
          <a:p>
            <a:endParaRPr lang="de-DE" baseline="0" dirty="0" smtClean="0"/>
          </a:p>
          <a:p>
            <a:r>
              <a:rPr lang="de-DE" baseline="0" dirty="0" smtClean="0"/>
              <a:t>Ggf. ist diese Erklärung schon von den TN gekommen, dann nur kurz aufgreifen.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22</a:t>
            </a:fld>
            <a:endParaRPr lang="de-DE"/>
          </a:p>
        </p:txBody>
      </p:sp>
    </p:spTree>
    <p:extLst>
      <p:ext uri="{BB962C8B-B14F-4D97-AF65-F5344CB8AC3E}">
        <p14:creationId xmlns:p14="http://schemas.microsoft.com/office/powerpoint/2010/main" val="16198357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a:t>
            </a:fld>
            <a:endParaRPr lang="de-DE"/>
          </a:p>
        </p:txBody>
      </p:sp>
    </p:spTree>
    <p:extLst>
      <p:ext uri="{BB962C8B-B14F-4D97-AF65-F5344CB8AC3E}">
        <p14:creationId xmlns:p14="http://schemas.microsoft.com/office/powerpoint/2010/main" val="9780958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a:t>
            </a:r>
            <a:r>
              <a:rPr lang="de-DE" baseline="0" dirty="0" smtClean="0"/>
              <a:t> Fortsetzung gelingt für jede beliebige natürliche Zahl, die wir hier über die „Box“ repräsentieren. Die Box ist damit eine Variable. Das wird auf der kommenden Folie thematisiert.</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23</a:t>
            </a:fld>
            <a:endParaRPr lang="de-DE"/>
          </a:p>
        </p:txBody>
      </p:sp>
    </p:spTree>
    <p:extLst>
      <p:ext uri="{BB962C8B-B14F-4D97-AF65-F5344CB8AC3E}">
        <p14:creationId xmlns:p14="http://schemas.microsoft.com/office/powerpoint/2010/main" val="3451128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 folgende Folienkette zeigt den wichtigsten Schritt</a:t>
            </a:r>
            <a:r>
              <a:rPr lang="de-DE" baseline="0" dirty="0" smtClean="0"/>
              <a:t> des ganzen Fortbildungsmoduls. Die TN sollen das Entstehen der Variablen, die schließlich </a:t>
            </a:r>
            <a:r>
              <a:rPr lang="de-DE" baseline="0" dirty="0" err="1" smtClean="0"/>
              <a:t>n</a:t>
            </a:r>
            <a:r>
              <a:rPr lang="de-DE" baseline="0" dirty="0" smtClean="0"/>
              <a:t> heißt, Stück für Stück erleben.</a:t>
            </a:r>
          </a:p>
          <a:p>
            <a:endParaRPr lang="de-DE" baseline="0" dirty="0" smtClean="0"/>
          </a:p>
          <a:p>
            <a:r>
              <a:rPr lang="de-DE" baseline="0" dirty="0" smtClean="0"/>
              <a:t>Dazu wird die rechte Spalte farblich so markiert, dass man erkennt, dass immer die gleiche Struktur vorliegt und sich immer nur eine Zahl an einer Stelle ändert.</a:t>
            </a:r>
          </a:p>
          <a:p>
            <a:endParaRPr lang="de-DE" baseline="0" dirty="0" smtClean="0"/>
          </a:p>
          <a:p>
            <a:r>
              <a:rPr lang="de-DE" baseline="0" dirty="0" smtClean="0"/>
              <a:t>Der didaktische Mehrwert dieser Herangehensweise wird hier noch nicht expliziert. Das ist Thema im Baustein 2 bzw. 3.</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24</a:t>
            </a:fld>
            <a:endParaRPr lang="de-DE"/>
          </a:p>
        </p:txBody>
      </p:sp>
    </p:spTree>
    <p:extLst>
      <p:ext uri="{BB962C8B-B14F-4D97-AF65-F5344CB8AC3E}">
        <p14:creationId xmlns:p14="http://schemas.microsoft.com/office/powerpoint/2010/main" val="18095033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25</a:t>
            </a:fld>
            <a:endParaRPr lang="de-DE"/>
          </a:p>
        </p:txBody>
      </p:sp>
    </p:spTree>
    <p:extLst>
      <p:ext uri="{BB962C8B-B14F-4D97-AF65-F5344CB8AC3E}">
        <p14:creationId xmlns:p14="http://schemas.microsoft.com/office/powerpoint/2010/main" val="5825703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Hinweis an TN: Die Struktur,</a:t>
            </a:r>
            <a:r>
              <a:rPr lang="de-DE" baseline="0" dirty="0" smtClean="0"/>
              <a:t> die man erkennt, kann auch im Sachkontext gedeutet werden. Jede der Zahlen in den Zahlentermen erhält ihre eigene Bedeutung.</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26</a:t>
            </a:fld>
            <a:endParaRPr lang="de-DE"/>
          </a:p>
        </p:txBody>
      </p:sp>
    </p:spTree>
    <p:extLst>
      <p:ext uri="{BB962C8B-B14F-4D97-AF65-F5344CB8AC3E}">
        <p14:creationId xmlns:p14="http://schemas.microsoft.com/office/powerpoint/2010/main" val="13839896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Diese</a:t>
            </a:r>
            <a:r>
              <a:rPr lang="de-DE" baseline="0" dirty="0" smtClean="0"/>
              <a:t> Folie schließt den Abschnitt der Zahlenterme und markiert den Übergang zu den Variablentermen.</a:t>
            </a:r>
          </a:p>
          <a:p>
            <a:endParaRPr lang="de-DE" baseline="0" dirty="0" smtClean="0"/>
          </a:p>
          <a:p>
            <a:r>
              <a:rPr lang="de-DE" baseline="0" dirty="0" smtClean="0"/>
              <a:t>In knapper Form werden die Vorteile noch einmal zusammengefasst. Man beachte, dass die Box durch einen Buchstaben ersetzt worden ist.</a:t>
            </a:r>
          </a:p>
          <a:p>
            <a:endParaRPr lang="de-DE"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de-DE" baseline="0" dirty="0" smtClean="0"/>
              <a:t>Der Satz „</a:t>
            </a:r>
            <a:r>
              <a:rPr lang="de-DE" sz="1200" dirty="0" smtClean="0">
                <a:latin typeface="Calibri" charset="0"/>
                <a:ea typeface="Calibri" charset="0"/>
                <a:cs typeface="Calibri" charset="0"/>
              </a:rPr>
              <a:t>Variablen sind generalisierte Zahlen mit bestimmten Bedingungen, die vom Sachkontext abhängen!</a:t>
            </a:r>
            <a:r>
              <a:rPr lang="de-DE" baseline="0" dirty="0" smtClean="0"/>
              <a:t>“ ist am gewählten Beispiel noch einmal zu erläutern. Im Term </a:t>
            </a:r>
            <a:r>
              <a:rPr lang="de-DE" sz="1200" dirty="0" smtClean="0">
                <a:latin typeface="Calibri" charset="0"/>
                <a:ea typeface="Calibri" charset="0"/>
                <a:cs typeface="Calibri" charset="0"/>
              </a:rPr>
              <a:t>1 + n・3 steht</a:t>
            </a:r>
            <a:r>
              <a:rPr lang="de-DE" sz="1200" baseline="0" dirty="0" smtClean="0">
                <a:latin typeface="Calibri" charset="0"/>
                <a:ea typeface="Calibri" charset="0"/>
                <a:cs typeface="Calibri" charset="0"/>
              </a:rPr>
              <a:t> die Variable </a:t>
            </a:r>
            <a:r>
              <a:rPr lang="de-DE" sz="1200" baseline="0" dirty="0" err="1" smtClean="0">
                <a:latin typeface="Calibri" charset="0"/>
                <a:ea typeface="Calibri" charset="0"/>
                <a:cs typeface="Calibri" charset="0"/>
              </a:rPr>
              <a:t>n</a:t>
            </a:r>
            <a:r>
              <a:rPr lang="de-DE" sz="1200" baseline="0" dirty="0" smtClean="0">
                <a:latin typeface="Calibri" charset="0"/>
                <a:ea typeface="Calibri" charset="0"/>
                <a:cs typeface="Calibri" charset="0"/>
              </a:rPr>
              <a:t> nur für natürliche Zahlen! Diese Einschränkung wird im Definitionsbereich festgehalten.</a:t>
            </a:r>
            <a:endParaRPr lang="de-DE" baseline="0" dirty="0" smtClean="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27</a:t>
            </a:fld>
            <a:endParaRPr lang="de-DE"/>
          </a:p>
        </p:txBody>
      </p:sp>
    </p:spTree>
    <p:extLst>
      <p:ext uri="{BB962C8B-B14F-4D97-AF65-F5344CB8AC3E}">
        <p14:creationId xmlns:p14="http://schemas.microsoft.com/office/powerpoint/2010/main" val="2961216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Nachdem man über die Terme die Variablen eingeführt hat wird nun die alte Definition ergänzt und über Beispiele und Gegenbeispiele verdeutlicht.</a:t>
            </a:r>
          </a:p>
          <a:p>
            <a:endParaRPr lang="de-DE" dirty="0" smtClean="0"/>
          </a:p>
          <a:p>
            <a:r>
              <a:rPr lang="de-DE" dirty="0" smtClean="0"/>
              <a:t>Die folgenden Folien wiederholen</a:t>
            </a:r>
            <a:r>
              <a:rPr lang="de-DE" baseline="0" dirty="0" smtClean="0"/>
              <a:t> zunächst den Aufbau von Variablentermen auf Basis dessen, was schon für Zahlenterme dargestellt wurde.</a:t>
            </a:r>
          </a:p>
          <a:p>
            <a:endParaRPr lang="de-DE" baseline="0" dirty="0" smtClean="0"/>
          </a:p>
          <a:p>
            <a:r>
              <a:rPr lang="de-DE" baseline="0" dirty="0" smtClean="0"/>
              <a:t>Im Anschluss werden </a:t>
            </a:r>
            <a:r>
              <a:rPr lang="de-DE" baseline="0" dirty="0" err="1" smtClean="0"/>
              <a:t>Termbäume</a:t>
            </a:r>
            <a:r>
              <a:rPr lang="de-DE" baseline="0" dirty="0" smtClean="0"/>
              <a:t> vorgestellt und der Darstellungswechsel als wichtiges Ziel angesprochen, indem verschiedene Darstellungen vorgestellt werden.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28</a:t>
            </a:fld>
            <a:endParaRPr lang="de-DE"/>
          </a:p>
        </p:txBody>
      </p:sp>
    </p:spTree>
    <p:extLst>
      <p:ext uri="{BB962C8B-B14F-4D97-AF65-F5344CB8AC3E}">
        <p14:creationId xmlns:p14="http://schemas.microsoft.com/office/powerpoint/2010/main" val="16237900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29</a:t>
            </a:fld>
            <a:endParaRPr lang="de-DE"/>
          </a:p>
        </p:txBody>
      </p:sp>
    </p:spTree>
    <p:extLst>
      <p:ext uri="{BB962C8B-B14F-4D97-AF65-F5344CB8AC3E}">
        <p14:creationId xmlns:p14="http://schemas.microsoft.com/office/powerpoint/2010/main" val="19932779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30</a:t>
            </a:fld>
            <a:endParaRPr lang="de-DE"/>
          </a:p>
        </p:txBody>
      </p:sp>
    </p:spTree>
    <p:extLst>
      <p:ext uri="{BB962C8B-B14F-4D97-AF65-F5344CB8AC3E}">
        <p14:creationId xmlns:p14="http://schemas.microsoft.com/office/powerpoint/2010/main" val="7628584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Diese</a:t>
            </a:r>
            <a:r>
              <a:rPr lang="de-DE" baseline="0" dirty="0" smtClean="0"/>
              <a:t> Darstellung verdeutlich noch einmal den Aufbau von Termen über Operationen. Das Gegenstück (s. nächste Folie) findet sich häufig in Schulaufgaben.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31</a:t>
            </a:fld>
            <a:endParaRPr lang="de-DE"/>
          </a:p>
        </p:txBody>
      </p:sp>
    </p:spTree>
    <p:extLst>
      <p:ext uri="{BB962C8B-B14F-4D97-AF65-F5344CB8AC3E}">
        <p14:creationId xmlns:p14="http://schemas.microsoft.com/office/powerpoint/2010/main" val="10306378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Verweis</a:t>
            </a:r>
            <a:r>
              <a:rPr lang="de-DE" baseline="0" dirty="0" smtClean="0"/>
              <a:t> auf typische Schulaufgabe</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32</a:t>
            </a:fld>
            <a:endParaRPr lang="de-DE"/>
          </a:p>
        </p:txBody>
      </p:sp>
    </p:spTree>
    <p:extLst>
      <p:ext uri="{BB962C8B-B14F-4D97-AF65-F5344CB8AC3E}">
        <p14:creationId xmlns:p14="http://schemas.microsoft.com/office/powerpoint/2010/main" val="12046026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a:t>
            </a:fld>
            <a:endParaRPr lang="de-DE"/>
          </a:p>
        </p:txBody>
      </p:sp>
    </p:spTree>
    <p:extLst>
      <p:ext uri="{BB962C8B-B14F-4D97-AF65-F5344CB8AC3E}">
        <p14:creationId xmlns:p14="http://schemas.microsoft.com/office/powerpoint/2010/main" val="1615559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Terme können auf verschiedene Weisen veranschaulicht werden</a:t>
            </a:r>
            <a:r>
              <a:rPr lang="de-DE" baseline="0" dirty="0" smtClean="0"/>
              <a:t> bzw. andersherum finden sich viele Muster, die zu Termen generalisiert werden können. Die Folie zeigt einige Beispiele für den schon mehrfach thematisierten Term 3n+1.</a:t>
            </a:r>
          </a:p>
          <a:p>
            <a:endParaRPr lang="de-DE" baseline="0" dirty="0" smtClean="0"/>
          </a:p>
          <a:p>
            <a:r>
              <a:rPr lang="de-DE" baseline="0" dirty="0" smtClean="0"/>
              <a:t>Allerdings sind die Darstellungen nicht äquivalent, denn die Definitionsmenge für die Variable </a:t>
            </a:r>
            <a:r>
              <a:rPr lang="de-DE" baseline="0" dirty="0" err="1" smtClean="0"/>
              <a:t>n</a:t>
            </a:r>
            <a:r>
              <a:rPr lang="de-DE" baseline="0" dirty="0" smtClean="0"/>
              <a:t> ist nicht in jedem Fall gleich. Das sollen die TN in einer Übungsaufgabe begründen.</a:t>
            </a:r>
          </a:p>
          <a:p>
            <a:endParaRPr lang="de-DE" baseline="0" dirty="0" smtClean="0"/>
          </a:p>
          <a:p>
            <a:r>
              <a:rPr lang="de-DE" baseline="0" dirty="0" smtClean="0"/>
              <a:t>Die Aufgabe kommt auch als Übungsaufgabe in der späteren Arbeitsphase vor. Ggf. kann man eine Besprechung verschieben.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33</a:t>
            </a:fld>
            <a:endParaRPr lang="de-DE"/>
          </a:p>
        </p:txBody>
      </p:sp>
    </p:spTree>
    <p:extLst>
      <p:ext uri="{BB962C8B-B14F-4D97-AF65-F5344CB8AC3E}">
        <p14:creationId xmlns:p14="http://schemas.microsoft.com/office/powerpoint/2010/main" val="16261575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 Einschränkung kann</a:t>
            </a:r>
            <a:r>
              <a:rPr lang="de-DE" baseline="0" dirty="0" smtClean="0"/>
              <a:t> auch von den TN erläutert werden. Ggf. ist ein Beispiel vorzuführen.</a:t>
            </a:r>
            <a:endParaRPr lang="de-DE" dirty="0" smtClean="0"/>
          </a:p>
        </p:txBody>
      </p:sp>
      <p:sp>
        <p:nvSpPr>
          <p:cNvPr id="4" name="Foliennummernplatzhalter 3"/>
          <p:cNvSpPr>
            <a:spLocks noGrp="1"/>
          </p:cNvSpPr>
          <p:nvPr>
            <p:ph type="sldNum" sz="quarter" idx="10"/>
          </p:nvPr>
        </p:nvSpPr>
        <p:spPr/>
        <p:txBody>
          <a:bodyPr/>
          <a:lstStyle/>
          <a:p>
            <a:fld id="{FAF12454-57A3-5346-8AD1-8A7E704F94A5}" type="slidenum">
              <a:rPr lang="de-DE" smtClean="0"/>
              <a:pPr/>
              <a:t>34</a:t>
            </a:fld>
            <a:endParaRPr lang="de-DE"/>
          </a:p>
        </p:txBody>
      </p:sp>
    </p:spTree>
    <p:extLst>
      <p:ext uri="{BB962C8B-B14F-4D97-AF65-F5344CB8AC3E}">
        <p14:creationId xmlns:p14="http://schemas.microsoft.com/office/powerpoint/2010/main" val="16583133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 Deutung des Definitionsbereichs als Menge,</a:t>
            </a:r>
            <a:r>
              <a:rPr lang="de-DE" baseline="0" dirty="0" smtClean="0"/>
              <a:t> die alle Zahlen umfasst, die über die Variable zusammengefasst werden dürfen, schließt sich hier nahtlos an die zu entwickelnde Vorstellung an, dass Variablen Zahlen zusammenfassen. Da der Definitionsbereich den TN aus der eigenen Schulzeit bekannt ist, ist es sinnvoll, ihn in dieses Konzept einzubetten.</a:t>
            </a:r>
            <a:endParaRPr lang="de-DE" dirty="0" smtClean="0"/>
          </a:p>
        </p:txBody>
      </p:sp>
      <p:sp>
        <p:nvSpPr>
          <p:cNvPr id="4" name="Foliennummernplatzhalter 3"/>
          <p:cNvSpPr>
            <a:spLocks noGrp="1"/>
          </p:cNvSpPr>
          <p:nvPr>
            <p:ph type="sldNum" sz="quarter" idx="10"/>
          </p:nvPr>
        </p:nvSpPr>
        <p:spPr/>
        <p:txBody>
          <a:bodyPr/>
          <a:lstStyle/>
          <a:p>
            <a:fld id="{FAF12454-57A3-5346-8AD1-8A7E704F94A5}" type="slidenum">
              <a:rPr lang="de-DE" smtClean="0"/>
              <a:pPr/>
              <a:t>35</a:t>
            </a:fld>
            <a:endParaRPr lang="de-DE"/>
          </a:p>
        </p:txBody>
      </p:sp>
    </p:spTree>
    <p:extLst>
      <p:ext uri="{BB962C8B-B14F-4D97-AF65-F5344CB8AC3E}">
        <p14:creationId xmlns:p14="http://schemas.microsoft.com/office/powerpoint/2010/main" val="17029439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Zusammenfassung als zwischenzeitlicher Abschluss</a:t>
            </a:r>
          </a:p>
          <a:p>
            <a:endParaRPr lang="de-DE" dirty="0" smtClean="0"/>
          </a:p>
          <a:p>
            <a:r>
              <a:rPr lang="de-DE" dirty="0" smtClean="0"/>
              <a:t>Die offene Frage am Ende zeigt, dass ungeklärt</a:t>
            </a:r>
            <a:r>
              <a:rPr lang="de-DE" baseline="0" dirty="0" smtClean="0"/>
              <a:t> ist, wozu Terme benutzt und eingesetzt werden. Die TN müssen ihr Konzept von Termen an dieser Stelle ebenfalls ergänzen.</a:t>
            </a:r>
            <a:endParaRPr lang="de-DE" dirty="0" smtClean="0"/>
          </a:p>
          <a:p>
            <a:endParaRPr lang="de-DE" dirty="0" smtClean="0"/>
          </a:p>
          <a:p>
            <a:r>
              <a:rPr lang="de-DE" dirty="0" smtClean="0"/>
              <a:t>***</a:t>
            </a:r>
          </a:p>
          <a:p>
            <a:r>
              <a:rPr lang="de-DE" dirty="0" smtClean="0"/>
              <a:t>Der</a:t>
            </a:r>
            <a:r>
              <a:rPr lang="de-DE" baseline="0" dirty="0" smtClean="0"/>
              <a:t> Bereich der Terme aus fachlicher Sicht ist zunächst mit dieser Folie abgeschlossen. Die </a:t>
            </a:r>
            <a:r>
              <a:rPr lang="de-DE" baseline="0" dirty="0" err="1" smtClean="0"/>
              <a:t>Termumformung</a:t>
            </a:r>
            <a:r>
              <a:rPr lang="de-DE" baseline="0" dirty="0" smtClean="0"/>
              <a:t> wird bewusst ausgespart.</a:t>
            </a:r>
          </a:p>
          <a:p>
            <a:endParaRPr lang="de-DE" baseline="0" dirty="0" smtClean="0"/>
          </a:p>
          <a:p>
            <a:r>
              <a:rPr lang="de-DE" baseline="0" dirty="0" smtClean="0"/>
              <a:t>Die Folgefolien gehen näher auf die Variable ein, bevor dann zu den Termen zurückgekehrt wird und die offene Frage thematisiert wird.</a:t>
            </a:r>
            <a:endParaRPr lang="de-DE" dirty="0" smtClean="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36</a:t>
            </a:fld>
            <a:endParaRPr lang="de-DE"/>
          </a:p>
        </p:txBody>
      </p:sp>
    </p:spTree>
    <p:extLst>
      <p:ext uri="{BB962C8B-B14F-4D97-AF65-F5344CB8AC3E}">
        <p14:creationId xmlns:p14="http://schemas.microsoft.com/office/powerpoint/2010/main" val="10922572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38</a:t>
            </a:fld>
            <a:endParaRPr lang="de-DE"/>
          </a:p>
        </p:txBody>
      </p:sp>
    </p:spTree>
    <p:extLst>
      <p:ext uri="{BB962C8B-B14F-4D97-AF65-F5344CB8AC3E}">
        <p14:creationId xmlns:p14="http://schemas.microsoft.com/office/powerpoint/2010/main" val="3280789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a:t>
            </a:r>
            <a:r>
              <a:rPr lang="de-DE" baseline="0" dirty="0" smtClean="0"/>
              <a:t> Folie kommt sehr plötzlich und muss länger erläutert werden.</a:t>
            </a:r>
          </a:p>
          <a:p>
            <a:endParaRPr lang="de-DE" baseline="0" dirty="0" smtClean="0"/>
          </a:p>
          <a:p>
            <a:r>
              <a:rPr lang="de-DE" baseline="0" dirty="0" smtClean="0"/>
              <a:t>Variablen sind zuvor als generalisierte Zahlen definiert worden, also Stellvertreter für viele Zahlen (Gegenstandsaspekt). Sie haben auch andere Anwendungen, die Malle zu zwei weiteren Aspekten zusammenfasst. </a:t>
            </a:r>
          </a:p>
          <a:p>
            <a:r>
              <a:rPr lang="de-DE" baseline="0" dirty="0" smtClean="0"/>
              <a:t>Die TN sollen sich einer Vorstellung der drei Aspekte kurz orientieren und dann entscheiden, welchen Aspekt die bisherige Definition am besten abdeckt (Gegenstandsaspekt).</a:t>
            </a:r>
          </a:p>
          <a:p>
            <a:endParaRPr lang="de-DE" baseline="0" dirty="0" smtClean="0"/>
          </a:p>
          <a:p>
            <a:r>
              <a:rPr lang="de-DE" baseline="0" dirty="0" smtClean="0"/>
              <a:t>Im Folgenden werden die Aspekte genauer vorgestellt. </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39</a:t>
            </a:fld>
            <a:endParaRPr lang="de-DE"/>
          </a:p>
        </p:txBody>
      </p:sp>
    </p:spTree>
    <p:extLst>
      <p:ext uri="{BB962C8B-B14F-4D97-AF65-F5344CB8AC3E}">
        <p14:creationId xmlns:p14="http://schemas.microsoft.com/office/powerpoint/2010/main" val="8182474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Verdeutlichung des Einsetzungsaspekts an Zahlentermen</a:t>
            </a:r>
            <a:r>
              <a:rPr lang="de-DE" baseline="0" dirty="0" smtClean="0"/>
              <a:t> links und Variablentermen rechts.</a:t>
            </a:r>
          </a:p>
          <a:p>
            <a:endParaRPr lang="de-DE" baseline="0" dirty="0" smtClean="0"/>
          </a:p>
          <a:p>
            <a:r>
              <a:rPr lang="de-DE" baseline="0" dirty="0" smtClean="0"/>
              <a:t>Bei den Zahlentermen wird eine Zahl durch eine andere Zahl ersetzt. Im Variablenterm werden die Variablen durch Zahlen ersetzt.</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40</a:t>
            </a:fld>
            <a:endParaRPr lang="de-DE"/>
          </a:p>
        </p:txBody>
      </p:sp>
    </p:spTree>
    <p:extLst>
      <p:ext uri="{BB962C8B-B14F-4D97-AF65-F5344CB8AC3E}">
        <p14:creationId xmlns:p14="http://schemas.microsoft.com/office/powerpoint/2010/main" val="6554967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Rückbezug auf die Vorstellung,</a:t>
            </a:r>
            <a:r>
              <a:rPr lang="de-DE" baseline="0" dirty="0" smtClean="0"/>
              <a:t> dass Variablen nur generalisierte Zahlen sind. Einsetzen heißt so viel, dass man sich aus den vielen generalisierten Fällen einen wieder herausnimmt. Eigentlich setzt man nicht ein, sondern wählt einen Spezialfall aus vielen Fällen aus.</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41</a:t>
            </a:fld>
            <a:endParaRPr lang="de-DE"/>
          </a:p>
        </p:txBody>
      </p:sp>
    </p:spTree>
    <p:extLst>
      <p:ext uri="{BB962C8B-B14F-4D97-AF65-F5344CB8AC3E}">
        <p14:creationId xmlns:p14="http://schemas.microsoft.com/office/powerpoint/2010/main" val="8425170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Es werden drei Beispiele zum Gegenstandsaspekt</a:t>
            </a:r>
            <a:r>
              <a:rPr lang="de-DE" baseline="0" dirty="0" smtClean="0"/>
              <a:t> vorgestellt, die unterschiedlicher Natur sind:</a:t>
            </a:r>
          </a:p>
          <a:p>
            <a:endParaRPr lang="de-DE" baseline="0" dirty="0" smtClean="0"/>
          </a:p>
          <a:p>
            <a:r>
              <a:rPr lang="de-DE" baseline="0" dirty="0" smtClean="0"/>
              <a:t>Einzelzahlaspekt: In einer Gleichung fasst die Variable alle Einzelfälle in sich zusammen, für die die Gleichung erfüllt ist. Das kann auch mal nur ein Fall oder kein Fall (Lösungsmenge ist leer) sein. Hier ist explizit die Fehlvorstellung zu adressieren, dass Gleichungen immer eine (einzige) Lösung haben, die durch das Wort Einzelzahlaspekt suggeriert wird. Einzelzahlaspekt meint vielmehr, dass die Variable alle unbekannten Zahlen zusammenfasst, die einer bestimmten Bedingung genügen, die z. B. über eine Gleichung formuliert wird.</a:t>
            </a:r>
          </a:p>
          <a:p>
            <a:endParaRPr lang="de-DE" baseline="0" dirty="0" smtClean="0"/>
          </a:p>
          <a:p>
            <a:r>
              <a:rPr lang="de-DE" baseline="0" dirty="0" smtClean="0"/>
              <a:t>Simultanaspekt: Die binomische Formel steht stellvertretend für eine Rechengesetz, das für alle Zahlen gilt. Diese Reichweite – das Rechengesetz gilt gleichzeitig für alle Zahlen – erhält es erst darüber, dass die Variablen für alle Zahlen gleichzeitig stehen. </a:t>
            </a:r>
          </a:p>
          <a:p>
            <a:endParaRPr lang="de-DE" baseline="0" dirty="0" smtClean="0"/>
          </a:p>
          <a:p>
            <a:r>
              <a:rPr lang="de-DE" baseline="0" dirty="0" smtClean="0"/>
              <a:t>Vorsicht: Variable als Unbestimmte sollte klar gegenüber der Variablen als Unbekannte abgegrenzt werden.</a:t>
            </a:r>
          </a:p>
          <a:p>
            <a:endParaRPr lang="de-DE" baseline="0" dirty="0" smtClean="0"/>
          </a:p>
          <a:p>
            <a:r>
              <a:rPr lang="de-DE" baseline="0" dirty="0" smtClean="0"/>
              <a:t>Die Unterscheidung kann mit folgendem Beispiel verdeutlicht werden: Beim Einzelzahlaspekt soll der Bereich, den die Variable  zusammenfasst, erst noch unter vorgegebenen Bedingungen bestimmt werden, beim Simultanaspekt ist er schon vorgegeben:</a:t>
            </a:r>
          </a:p>
          <a:p>
            <a:endParaRPr lang="de-DE" baseline="0" dirty="0" smtClean="0"/>
          </a:p>
          <a:p>
            <a:r>
              <a:rPr lang="de-DE" baseline="0" dirty="0" smtClean="0"/>
              <a:t>Einzelzahlaspekt / Variable als Unbekannte:</a:t>
            </a:r>
          </a:p>
          <a:p>
            <a:r>
              <a:rPr lang="de-DE" baseline="0" dirty="0" smtClean="0"/>
              <a:t>Für welche Werte von x gilt die folgende Gleichung? x = |x|</a:t>
            </a:r>
          </a:p>
          <a:p>
            <a:endParaRPr lang="de-DE" baseline="0" dirty="0" smtClean="0"/>
          </a:p>
          <a:p>
            <a:r>
              <a:rPr lang="de-DE" baseline="0" dirty="0" smtClean="0"/>
              <a:t>Simultanaspekt / Variable als Unbestimmte:</a:t>
            </a:r>
          </a:p>
          <a:p>
            <a:r>
              <a:rPr lang="de-DE" baseline="0" dirty="0" smtClean="0"/>
              <a:t>Für alle positiven reellen Zahlen x gilt: x = |x|</a:t>
            </a:r>
          </a:p>
          <a:p>
            <a:endParaRPr lang="de-DE" baseline="0" dirty="0" smtClean="0"/>
          </a:p>
          <a:p>
            <a:endParaRPr lang="de-DE" baseline="0" dirty="0" smtClean="0"/>
          </a:p>
          <a:p>
            <a:r>
              <a:rPr lang="de-DE" baseline="0" dirty="0" smtClean="0"/>
              <a:t>Der </a:t>
            </a:r>
            <a:r>
              <a:rPr lang="de-DE" baseline="0" dirty="0" err="1" smtClean="0"/>
              <a:t>Veränderlichenaspekt</a:t>
            </a:r>
            <a:r>
              <a:rPr lang="de-DE" baseline="0" dirty="0" smtClean="0"/>
              <a:t> bringt eine letzte Komponente hinein. Variablenterme können Muster beschreiben. Mit Hilfe der Variable wird eine regelmäßige Entwicklung dokumentiert. Das ist genau der Aspekt aus dem Einstiegsbeispiel mit den Streichhölzern.</a:t>
            </a:r>
          </a:p>
          <a:p>
            <a:endParaRPr lang="de-DE" baseline="0" dirty="0" smtClean="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42</a:t>
            </a:fld>
            <a:endParaRPr lang="de-DE"/>
          </a:p>
        </p:txBody>
      </p:sp>
    </p:spTree>
    <p:extLst>
      <p:ext uri="{BB962C8B-B14F-4D97-AF65-F5344CB8AC3E}">
        <p14:creationId xmlns:p14="http://schemas.microsoft.com/office/powerpoint/2010/main" val="106202735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Beispiele zum</a:t>
            </a:r>
            <a:r>
              <a:rPr lang="de-DE" baseline="0" dirty="0" smtClean="0"/>
              <a:t> </a:t>
            </a:r>
            <a:r>
              <a:rPr lang="de-DE" baseline="0" dirty="0" err="1" smtClean="0"/>
              <a:t>Kalkülaspekt</a:t>
            </a:r>
            <a:r>
              <a:rPr lang="de-DE" baseline="0" dirty="0" smtClean="0"/>
              <a:t>:</a:t>
            </a:r>
          </a:p>
          <a:p>
            <a:r>
              <a:rPr lang="de-DE" baseline="0" dirty="0" smtClean="0"/>
              <a:t>Operieren mit Variablen ohne Rücksichtnahme auf ihre Bedeutung, oder dass man Zahlen einsetzen müsste.</a:t>
            </a:r>
          </a:p>
          <a:p>
            <a:endParaRPr lang="de-DE" baseline="0" dirty="0" smtClean="0"/>
          </a:p>
          <a:p>
            <a:r>
              <a:rPr lang="de-DE" baseline="0" dirty="0" smtClean="0"/>
              <a:t>Hinweis an TN: Ein solches Operieren löst zunächst einiges an Unbehagen bei </a:t>
            </a:r>
            <a:r>
              <a:rPr lang="de-DE" baseline="0" dirty="0" err="1" smtClean="0"/>
              <a:t>SuS</a:t>
            </a:r>
            <a:r>
              <a:rPr lang="de-DE" baseline="0" dirty="0" smtClean="0"/>
              <a:t> aus, weil sie sich wenig darunter vorstellen können. Es ist ein eigener Gedankenschritt, Variablenterme als eigene Objekte mit eigenen Regeln zu behandeln, mit denen man rechnen kann, und er ist nicht leicht.</a:t>
            </a:r>
          </a:p>
        </p:txBody>
      </p:sp>
      <p:sp>
        <p:nvSpPr>
          <p:cNvPr id="4" name="Foliennummernplatzhalter 3"/>
          <p:cNvSpPr>
            <a:spLocks noGrp="1"/>
          </p:cNvSpPr>
          <p:nvPr>
            <p:ph type="sldNum" sz="quarter" idx="10"/>
          </p:nvPr>
        </p:nvSpPr>
        <p:spPr/>
        <p:txBody>
          <a:bodyPr/>
          <a:lstStyle/>
          <a:p>
            <a:fld id="{FAF12454-57A3-5346-8AD1-8A7E704F94A5}" type="slidenum">
              <a:rPr lang="de-DE" smtClean="0"/>
              <a:pPr/>
              <a:t>43</a:t>
            </a:fld>
            <a:endParaRPr lang="de-DE"/>
          </a:p>
        </p:txBody>
      </p:sp>
    </p:spTree>
    <p:extLst>
      <p:ext uri="{BB962C8B-B14F-4D97-AF65-F5344CB8AC3E}">
        <p14:creationId xmlns:p14="http://schemas.microsoft.com/office/powerpoint/2010/main" val="462351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a:t>
            </a:fld>
            <a:endParaRPr lang="de-DE"/>
          </a:p>
        </p:txBody>
      </p:sp>
    </p:spTree>
    <p:extLst>
      <p:ext uri="{BB962C8B-B14F-4D97-AF65-F5344CB8AC3E}">
        <p14:creationId xmlns:p14="http://schemas.microsoft.com/office/powerpoint/2010/main" val="19303920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Zum</a:t>
            </a:r>
            <a:r>
              <a:rPr lang="de-DE" baseline="0" dirty="0" smtClean="0"/>
              <a:t> Abschluss eine Sammlung möglicher Fehlvorstellungen zu Variablen.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44</a:t>
            </a:fld>
            <a:endParaRPr lang="de-DE"/>
          </a:p>
        </p:txBody>
      </p:sp>
    </p:spTree>
    <p:extLst>
      <p:ext uri="{BB962C8B-B14F-4D97-AF65-F5344CB8AC3E}">
        <p14:creationId xmlns:p14="http://schemas.microsoft.com/office/powerpoint/2010/main" val="3561634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Zusammenfassung zum Anschluss des Schwerpunkts Variable</a:t>
            </a:r>
          </a:p>
        </p:txBody>
      </p:sp>
      <p:sp>
        <p:nvSpPr>
          <p:cNvPr id="4" name="Foliennummernplatzhalter 3"/>
          <p:cNvSpPr>
            <a:spLocks noGrp="1"/>
          </p:cNvSpPr>
          <p:nvPr>
            <p:ph type="sldNum" sz="quarter" idx="10"/>
          </p:nvPr>
        </p:nvSpPr>
        <p:spPr/>
        <p:txBody>
          <a:bodyPr/>
          <a:lstStyle/>
          <a:p>
            <a:fld id="{FAF12454-57A3-5346-8AD1-8A7E704F94A5}" type="slidenum">
              <a:rPr lang="de-DE" smtClean="0"/>
              <a:pPr/>
              <a:t>45</a:t>
            </a:fld>
            <a:endParaRPr lang="de-DE"/>
          </a:p>
        </p:txBody>
      </p:sp>
    </p:spTree>
    <p:extLst>
      <p:ext uri="{BB962C8B-B14F-4D97-AF65-F5344CB8AC3E}">
        <p14:creationId xmlns:p14="http://schemas.microsoft.com/office/powerpoint/2010/main" val="14926703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46</a:t>
            </a:fld>
            <a:endParaRPr lang="de-DE"/>
          </a:p>
        </p:txBody>
      </p:sp>
    </p:spTree>
    <p:extLst>
      <p:ext uri="{BB962C8B-B14F-4D97-AF65-F5344CB8AC3E}">
        <p14:creationId xmlns:p14="http://schemas.microsoft.com/office/powerpoint/2010/main" val="3093809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47</a:t>
            </a:fld>
            <a:endParaRPr lang="de-DE"/>
          </a:p>
        </p:txBody>
      </p:sp>
    </p:spTree>
    <p:extLst>
      <p:ext uri="{BB962C8B-B14F-4D97-AF65-F5344CB8AC3E}">
        <p14:creationId xmlns:p14="http://schemas.microsoft.com/office/powerpoint/2010/main" val="43800906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Wiederholung der Abschlussfolie mit der offenen Frage als Wiedereinstieg</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48</a:t>
            </a:fld>
            <a:endParaRPr lang="de-DE"/>
          </a:p>
        </p:txBody>
      </p:sp>
    </p:spTree>
    <p:extLst>
      <p:ext uri="{BB962C8B-B14F-4D97-AF65-F5344CB8AC3E}">
        <p14:creationId xmlns:p14="http://schemas.microsoft.com/office/powerpoint/2010/main" val="18464749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 Liste kann nach Malle (1993) noch erweitert werden. Im</a:t>
            </a:r>
            <a:r>
              <a:rPr lang="de-DE" baseline="0" dirty="0" smtClean="0"/>
              <a:t> Folgenden werden diese Tätigkeiten an einer Schulbuchaufgabe erläutert.</a:t>
            </a:r>
          </a:p>
        </p:txBody>
      </p:sp>
      <p:sp>
        <p:nvSpPr>
          <p:cNvPr id="4" name="Foliennummernplatzhalter 3"/>
          <p:cNvSpPr>
            <a:spLocks noGrp="1"/>
          </p:cNvSpPr>
          <p:nvPr>
            <p:ph type="sldNum" sz="quarter" idx="10"/>
          </p:nvPr>
        </p:nvSpPr>
        <p:spPr/>
        <p:txBody>
          <a:bodyPr/>
          <a:lstStyle/>
          <a:p>
            <a:fld id="{FAF12454-57A3-5346-8AD1-8A7E704F94A5}" type="slidenum">
              <a:rPr lang="de-DE" smtClean="0"/>
              <a:pPr/>
              <a:t>49</a:t>
            </a:fld>
            <a:endParaRPr lang="de-DE"/>
          </a:p>
        </p:txBody>
      </p:sp>
    </p:spTree>
    <p:extLst>
      <p:ext uri="{BB962C8B-B14F-4D97-AF65-F5344CB8AC3E}">
        <p14:creationId xmlns:p14="http://schemas.microsoft.com/office/powerpoint/2010/main" val="7800024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 Einsatzmöglichkeiten</a:t>
            </a:r>
            <a:r>
              <a:rPr lang="de-DE" baseline="0" dirty="0" smtClean="0"/>
              <a:t> von Termen werden an Aufgabe 14 aus der mathewerkstatt 7 (Seite 210, NRW-Ausgabe) entwickelt. Die Aufgabe stellt den gleichen Term in den Mittelpunkt, der schon zuvor mehrfach vorgekommen ist. Eine ähnliche Aufgabe war zudem Thema in der Vorbereitung. </a:t>
            </a:r>
          </a:p>
          <a:p>
            <a:endParaRPr lang="de-DE" baseline="0" dirty="0" smtClean="0"/>
          </a:p>
          <a:p>
            <a:r>
              <a:rPr lang="de-DE" baseline="0" dirty="0" smtClean="0"/>
              <a:t>Die Aufgabe wird in der Vorstellung mehrfach variiert.</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50</a:t>
            </a:fld>
            <a:endParaRPr lang="de-DE"/>
          </a:p>
        </p:txBody>
      </p:sp>
    </p:spTree>
    <p:extLst>
      <p:ext uri="{BB962C8B-B14F-4D97-AF65-F5344CB8AC3E}">
        <p14:creationId xmlns:p14="http://schemas.microsoft.com/office/powerpoint/2010/main" val="196418734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Mit Termen können Sachverhalte beschrieben werden. Das</a:t>
            </a:r>
            <a:r>
              <a:rPr lang="de-DE" baseline="0" dirty="0" smtClean="0"/>
              <a:t> stellt eine Wiederholung dar. Die TN haben das schon erkannt, als sie im Schwerpunkt Terme die Spalten mit den ausgerechneten Zahlen bzw. mit den Zahlentermen verglichen haben. Speziell können Terme Rechenwege dokumentieren und Muster beschreiben.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51</a:t>
            </a:fld>
            <a:endParaRPr lang="de-DE"/>
          </a:p>
        </p:txBody>
      </p:sp>
    </p:spTree>
    <p:extLst>
      <p:ext uri="{BB962C8B-B14F-4D97-AF65-F5344CB8AC3E}">
        <p14:creationId xmlns:p14="http://schemas.microsoft.com/office/powerpoint/2010/main" val="54698887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Mit Termen Situationen erkunden</a:t>
            </a:r>
            <a:r>
              <a:rPr lang="de-DE" baseline="0" dirty="0" smtClean="0"/>
              <a:t> heißt, dass Terme allgemeingültige Einsichten in Sachverhalte erkennen lassen. Oles Term beschreibt, dass immer drei Hölzer pro Kästchen hinzukommen. Das kann man in </a:t>
            </a:r>
            <a:r>
              <a:rPr lang="de-DE" baseline="0" dirty="0" err="1" smtClean="0"/>
              <a:t>Merves</a:t>
            </a:r>
            <a:r>
              <a:rPr lang="de-DE" baseline="0" dirty="0" smtClean="0"/>
              <a:t> Term nicht auf den ersten Blick erkennen.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52</a:t>
            </a:fld>
            <a:endParaRPr lang="de-DE"/>
          </a:p>
        </p:txBody>
      </p:sp>
    </p:spTree>
    <p:extLst>
      <p:ext uri="{BB962C8B-B14F-4D97-AF65-F5344CB8AC3E}">
        <p14:creationId xmlns:p14="http://schemas.microsoft.com/office/powerpoint/2010/main" val="60681444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Mit Termen kann auch kommuniziert werden; so transportiert</a:t>
            </a:r>
            <a:r>
              <a:rPr lang="de-DE" baseline="0" dirty="0" smtClean="0"/>
              <a:t> ein aufgestellter Term auch den Gedankengang, den man hatte, als man den Term aufgestellt hat.</a:t>
            </a:r>
          </a:p>
          <a:p>
            <a:r>
              <a:rPr lang="de-DE" baseline="0" dirty="0" err="1" smtClean="0"/>
              <a:t>Merve</a:t>
            </a:r>
            <a:r>
              <a:rPr lang="de-DE" baseline="0" dirty="0" smtClean="0"/>
              <a:t> zählt waagerechte und senkrechte Hölzer, Ole zählt die Kästchen, die er ausgehend vom Startholz anbauen will, und weiß, dass pro Zusatzkästchen drei Hölzer zu dem einen Startholz dazukommen.</a:t>
            </a:r>
          </a:p>
          <a:p>
            <a:r>
              <a:rPr lang="de-DE" baseline="0" dirty="0" smtClean="0"/>
              <a:t>Und wieder jemand anderes könnte auf die Idee gekommen sein, dass das erste Kästchen vier Hölzer hat, und für jedes weitere drei hinzukommen.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53</a:t>
            </a:fld>
            <a:endParaRPr lang="de-DE"/>
          </a:p>
        </p:txBody>
      </p:sp>
    </p:spTree>
    <p:extLst>
      <p:ext uri="{BB962C8B-B14F-4D97-AF65-F5344CB8AC3E}">
        <p14:creationId xmlns:p14="http://schemas.microsoft.com/office/powerpoint/2010/main" val="1103827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a:t>
            </a:fld>
            <a:endParaRPr lang="de-DE"/>
          </a:p>
        </p:txBody>
      </p:sp>
    </p:spTree>
    <p:extLst>
      <p:ext uri="{BB962C8B-B14F-4D97-AF65-F5344CB8AC3E}">
        <p14:creationId xmlns:p14="http://schemas.microsoft.com/office/powerpoint/2010/main" val="213173367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Zwei weitere Bespiele zum Problemlösen und zum Argumentieren.</a:t>
            </a:r>
          </a:p>
          <a:p>
            <a:r>
              <a:rPr lang="de-DE" dirty="0" smtClean="0"/>
              <a:t/>
            </a:r>
            <a:br>
              <a:rPr lang="de-DE" dirty="0" smtClean="0"/>
            </a:br>
            <a:r>
              <a:rPr lang="de-DE" dirty="0" smtClean="0"/>
              <a:t>Das Problemlösen wird in einer späteren</a:t>
            </a:r>
            <a:r>
              <a:rPr lang="de-DE" baseline="0" dirty="0" smtClean="0"/>
              <a:t> Übungsaufgabe thematisiert und war auch schon Thema der Vorbereitung. Lösung: </a:t>
            </a:r>
            <a:r>
              <a:rPr lang="de-DE" baseline="0" dirty="0" err="1" smtClean="0"/>
              <a:t>Merve</a:t>
            </a:r>
            <a:r>
              <a:rPr lang="de-DE" baseline="0" dirty="0" smtClean="0"/>
              <a:t> kann ein Holz abgeben, wenn sie die Kästchen in einer Reihe legt. Falls sie eine andere Anordnung wählt, z.B. quadratisch führt dies auf einen anderen Term; für eine quadratische Anordnung auf 2n</a:t>
            </a:r>
            <a:r>
              <a:rPr lang="de-DE" baseline="30000" dirty="0" smtClean="0"/>
              <a:t>2</a:t>
            </a:r>
            <a:r>
              <a:rPr lang="de-DE" baseline="0" dirty="0" smtClean="0"/>
              <a:t>+2n. Das würde bedeuten, dass </a:t>
            </a:r>
            <a:r>
              <a:rPr lang="de-DE" baseline="0" dirty="0" err="1" smtClean="0"/>
              <a:t>Merve</a:t>
            </a:r>
            <a:r>
              <a:rPr lang="de-DE" baseline="0" dirty="0" smtClean="0"/>
              <a:t> ein Kästchen verliert, weil </a:t>
            </a:r>
            <a:r>
              <a:rPr lang="de-DE" baseline="0" dirty="0" err="1" smtClean="0"/>
              <a:t>Merve</a:t>
            </a:r>
            <a:r>
              <a:rPr lang="de-DE" baseline="0" dirty="0" smtClean="0"/>
              <a:t> mit 47 Hölzern 16 Kästchen in quadratischer Anordnung legen könnte [40 Hölzer] und drei Kästchen anbauen könnte [3 Hölzer + 2 Hölzer + 2 Hölzer].</a:t>
            </a:r>
          </a:p>
          <a:p>
            <a:endParaRPr lang="de-DE" baseline="0" dirty="0" smtClean="0"/>
          </a:p>
          <a:p>
            <a:r>
              <a:rPr lang="de-DE" baseline="0" dirty="0" smtClean="0"/>
              <a:t>Beim Argumentieren kann man am Term erkennen, dass die Anzahl der benötigten Streichhölzer beim Teilen durch drei immer den Rest 1 haben wird. Es ist genau das eine Holz, dass das letzte Kästchen schließt oder das Startholz (je nach Argumentation im Sachzusammenhang). Ohne die Ergänzung Kästchen in einer Reihe stimmt die Aussage nicht.</a:t>
            </a:r>
          </a:p>
          <a:p>
            <a:endParaRPr lang="de-DE" baseline="0" dirty="0" smtClean="0"/>
          </a:p>
          <a:p>
            <a:r>
              <a:rPr lang="de-DE" baseline="0" dirty="0" smtClean="0"/>
              <a:t>Viele dieser Aktivitäten benötigen nicht notwendigerweise Variablenterme, wenn auch schon Zahlenterme das zu erkennende Muster erkennbar abbilden, mit dem dann argumentiert wird.</a:t>
            </a:r>
          </a:p>
        </p:txBody>
      </p:sp>
      <p:sp>
        <p:nvSpPr>
          <p:cNvPr id="4" name="Foliennummernplatzhalter 3"/>
          <p:cNvSpPr>
            <a:spLocks noGrp="1"/>
          </p:cNvSpPr>
          <p:nvPr>
            <p:ph type="sldNum" sz="quarter" idx="10"/>
          </p:nvPr>
        </p:nvSpPr>
        <p:spPr/>
        <p:txBody>
          <a:bodyPr/>
          <a:lstStyle/>
          <a:p>
            <a:fld id="{FAF12454-57A3-5346-8AD1-8A7E704F94A5}" type="slidenum">
              <a:rPr lang="de-DE" smtClean="0"/>
              <a:pPr/>
              <a:t>54</a:t>
            </a:fld>
            <a:endParaRPr lang="de-DE"/>
          </a:p>
        </p:txBody>
      </p:sp>
    </p:spTree>
    <p:extLst>
      <p:ext uri="{BB962C8B-B14F-4D97-AF65-F5344CB8AC3E}">
        <p14:creationId xmlns:p14="http://schemas.microsoft.com/office/powerpoint/2010/main" val="188195645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Klärung nach der Einordnung der </a:t>
            </a:r>
            <a:r>
              <a:rPr lang="de-DE" dirty="0" err="1" smtClean="0"/>
              <a:t>Termumformung</a:t>
            </a:r>
            <a:r>
              <a:rPr lang="de-DE" dirty="0" smtClean="0"/>
              <a:t>.</a:t>
            </a:r>
          </a:p>
          <a:p>
            <a:endParaRPr lang="de-DE" dirty="0" smtClean="0"/>
          </a:p>
          <a:p>
            <a:r>
              <a:rPr lang="de-DE" dirty="0" smtClean="0"/>
              <a:t>Die </a:t>
            </a:r>
            <a:r>
              <a:rPr lang="de-DE" dirty="0" err="1" smtClean="0"/>
              <a:t>Termumformung</a:t>
            </a:r>
            <a:r>
              <a:rPr lang="de-DE" dirty="0" smtClean="0"/>
              <a:t>,</a:t>
            </a:r>
            <a:r>
              <a:rPr lang="de-DE" baseline="0" dirty="0" smtClean="0"/>
              <a:t> deren Kalküle wichtiger Bestandteil sind, ist ein Werkzeug für anderen Aktivitäten mit Termen, also ein Mittel zum Zweck ...</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55</a:t>
            </a:fld>
            <a:endParaRPr lang="de-DE"/>
          </a:p>
        </p:txBody>
      </p:sp>
    </p:spTree>
    <p:extLst>
      <p:ext uri="{BB962C8B-B14F-4D97-AF65-F5344CB8AC3E}">
        <p14:creationId xmlns:p14="http://schemas.microsoft.com/office/powerpoint/2010/main" val="101458761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 und kein Selbstzweck.</a:t>
            </a:r>
          </a:p>
          <a:p>
            <a:endParaRPr lang="de-DE" dirty="0" smtClean="0"/>
          </a:p>
          <a:p>
            <a:r>
              <a:rPr lang="de-DE" baseline="0" dirty="0" err="1" smtClean="0"/>
              <a:t>Termumformung</a:t>
            </a:r>
            <a:r>
              <a:rPr lang="de-DE" baseline="0" dirty="0" smtClean="0"/>
              <a:t> hat seinen festen Platz im Mathematikunterricht. Der sieht allerdings auch vor, dass die </a:t>
            </a:r>
            <a:r>
              <a:rPr lang="de-DE" baseline="0" dirty="0" err="1" smtClean="0"/>
              <a:t>SuS</a:t>
            </a:r>
            <a:r>
              <a:rPr lang="de-DE" baseline="0" dirty="0" smtClean="0"/>
              <a:t> Situationen einerseits erkennen müssen, in denen </a:t>
            </a:r>
            <a:r>
              <a:rPr lang="de-DE" baseline="0" dirty="0" err="1" smtClean="0"/>
              <a:t>Termumformung</a:t>
            </a:r>
            <a:r>
              <a:rPr lang="de-DE" baseline="0" dirty="0" smtClean="0"/>
              <a:t> anzuwenden ist, um </a:t>
            </a:r>
            <a:r>
              <a:rPr lang="de-DE" baseline="0" dirty="0" err="1" smtClean="0"/>
              <a:t>Erkenntnise</a:t>
            </a:r>
            <a:r>
              <a:rPr lang="de-DE" baseline="0" dirty="0" smtClean="0"/>
              <a:t> zu gewinnen. Das sind Explorieren, Probleme lösen, Argumentieren und Beweisen. Für diese Aktivitäten muss andererseits das Werkzeug auch sicher beherrscht werden.</a:t>
            </a:r>
          </a:p>
          <a:p>
            <a:endParaRPr lang="de-DE"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t>Fachfremde neigen nach Bosse (2017)</a:t>
            </a:r>
            <a:r>
              <a:rPr lang="de-DE" baseline="0" dirty="0" smtClean="0"/>
              <a:t> zu einem </a:t>
            </a:r>
            <a:r>
              <a:rPr lang="de-DE" baseline="0" dirty="0" err="1" smtClean="0"/>
              <a:t>kalküllastigen</a:t>
            </a:r>
            <a:r>
              <a:rPr lang="de-DE" baseline="0" dirty="0" smtClean="0"/>
              <a:t> Unterricht! Es ist deshalb zu erwarten, dass die dargestellte Sichtweise auf </a:t>
            </a:r>
            <a:r>
              <a:rPr lang="de-DE" baseline="0" dirty="0" err="1" smtClean="0"/>
              <a:t>Termumformung</a:t>
            </a:r>
            <a:r>
              <a:rPr lang="de-DE" baseline="0" dirty="0" smtClean="0"/>
              <a:t> für einige TN fremd ist. Baustein 2 und 3 bieten hier für die TN Gelegenheit ergänzende Aktivitäten auszuprobieren und zu entwickeln.</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56</a:t>
            </a:fld>
            <a:endParaRPr lang="de-DE"/>
          </a:p>
        </p:txBody>
      </p:sp>
    </p:spTree>
    <p:extLst>
      <p:ext uri="{BB962C8B-B14F-4D97-AF65-F5344CB8AC3E}">
        <p14:creationId xmlns:p14="http://schemas.microsoft.com/office/powerpoint/2010/main" val="77295871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Gemeinsame Zusammenfassung mit TN:</a:t>
            </a:r>
          </a:p>
          <a:p>
            <a:endParaRPr lang="de-DE" baseline="0" dirty="0" smtClean="0"/>
          </a:p>
          <a:p>
            <a:r>
              <a:rPr lang="de-DE" baseline="0" dirty="0" smtClean="0"/>
              <a:t>Impuls auf Folie, dann kurze Murmelphase.</a:t>
            </a:r>
          </a:p>
          <a:p>
            <a:endParaRPr lang="de-DE" baseline="0" dirty="0" smtClean="0"/>
          </a:p>
          <a:p>
            <a:r>
              <a:rPr lang="de-DE" baseline="0" dirty="0" smtClean="0"/>
              <a:t>Beschreiben und kommunizieren passen zu 1 und 2.</a:t>
            </a:r>
          </a:p>
          <a:p>
            <a:r>
              <a:rPr lang="de-DE" baseline="0" dirty="0" smtClean="0"/>
              <a:t>Erkunden und Problemlösen sind schnell zuzuordnen [Es bleibt in weiteren Fortbildungen zu prüfen, was sich noch mehr hinter diesen Begriffen verbirgt.].</a:t>
            </a:r>
          </a:p>
          <a:p>
            <a:pPr marL="0" marR="0" indent="0" algn="l" defTabSz="914400" rtl="0" eaLnBrk="1" fontAlgn="base" latinLnBrk="0" hangingPunct="1">
              <a:lnSpc>
                <a:spcPct val="100000"/>
              </a:lnSpc>
              <a:spcBef>
                <a:spcPct val="30000"/>
              </a:spcBef>
              <a:spcAft>
                <a:spcPct val="0"/>
              </a:spcAft>
              <a:buClrTx/>
              <a:buSzTx/>
              <a:buFontTx/>
              <a:buNone/>
              <a:tabLst/>
              <a:defRPr/>
            </a:pPr>
            <a:r>
              <a:rPr lang="de-DE" baseline="0" dirty="0" smtClean="0"/>
              <a:t>Argumentieren führt auf Beweisen.</a:t>
            </a:r>
          </a:p>
          <a:p>
            <a:r>
              <a:rPr lang="de-DE" baseline="0" dirty="0" smtClean="0"/>
              <a:t>Werkzeug: </a:t>
            </a:r>
            <a:r>
              <a:rPr lang="de-DE" baseline="0" dirty="0" err="1" smtClean="0"/>
              <a:t>Termumformung</a:t>
            </a:r>
            <a:r>
              <a:rPr lang="de-DE" baseline="0" dirty="0" smtClean="0"/>
              <a:t> passt zu Rechnen.</a:t>
            </a:r>
          </a:p>
          <a:p>
            <a:endParaRPr lang="de-DE" baseline="0" dirty="0" smtClean="0"/>
          </a:p>
          <a:p>
            <a:endParaRPr lang="de-DE" baseline="0" dirty="0" smtClean="0"/>
          </a:p>
          <a:p>
            <a:endParaRPr lang="de-DE" baseline="0" dirty="0" smtClean="0"/>
          </a:p>
        </p:txBody>
      </p:sp>
      <p:sp>
        <p:nvSpPr>
          <p:cNvPr id="4" name="Foliennummernplatzhalter 3"/>
          <p:cNvSpPr>
            <a:spLocks noGrp="1"/>
          </p:cNvSpPr>
          <p:nvPr>
            <p:ph type="sldNum" sz="quarter" idx="10"/>
          </p:nvPr>
        </p:nvSpPr>
        <p:spPr/>
        <p:txBody>
          <a:bodyPr/>
          <a:lstStyle/>
          <a:p>
            <a:fld id="{FAF12454-57A3-5346-8AD1-8A7E704F94A5}" type="slidenum">
              <a:rPr lang="de-DE" smtClean="0"/>
              <a:pPr/>
              <a:t>57</a:t>
            </a:fld>
            <a:endParaRPr lang="de-DE"/>
          </a:p>
        </p:txBody>
      </p:sp>
    </p:spTree>
    <p:extLst>
      <p:ext uri="{BB962C8B-B14F-4D97-AF65-F5344CB8AC3E}">
        <p14:creationId xmlns:p14="http://schemas.microsoft.com/office/powerpoint/2010/main" val="19691862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58</a:t>
            </a:fld>
            <a:endParaRPr lang="de-DE"/>
          </a:p>
        </p:txBody>
      </p:sp>
    </p:spTree>
    <p:extLst>
      <p:ext uri="{BB962C8B-B14F-4D97-AF65-F5344CB8AC3E}">
        <p14:creationId xmlns:p14="http://schemas.microsoft.com/office/powerpoint/2010/main" val="176633098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59</a:t>
            </a:fld>
            <a:endParaRPr lang="de-DE"/>
          </a:p>
        </p:txBody>
      </p:sp>
    </p:spTree>
    <p:extLst>
      <p:ext uri="{BB962C8B-B14F-4D97-AF65-F5344CB8AC3E}">
        <p14:creationId xmlns:p14="http://schemas.microsoft.com/office/powerpoint/2010/main" val="52821395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Arbeitsauftrag an TN</a:t>
            </a:r>
          </a:p>
          <a:p>
            <a:endParaRPr lang="de-DE" dirty="0" smtClean="0"/>
          </a:p>
          <a:p>
            <a:r>
              <a:rPr lang="de-DE" dirty="0" smtClean="0"/>
              <a:t>Nachfolgend auf ausgeblendeten Folien</a:t>
            </a:r>
            <a:r>
              <a:rPr lang="de-DE" baseline="0" dirty="0" smtClean="0"/>
              <a:t> die Arbeitsaufträge, die zur Besprechung eingeblendet werden können.</a:t>
            </a:r>
          </a:p>
          <a:p>
            <a:endParaRPr lang="de-DE" baseline="0" dirty="0" smtClean="0"/>
          </a:p>
          <a:p>
            <a:r>
              <a:rPr lang="de-DE" baseline="0" dirty="0" smtClean="0"/>
              <a:t>Die entsprechenden Buchseiten aus der mathewerkstatt und Neue Wege sollten per Dokumentenkamera gezeigt werden.</a:t>
            </a:r>
            <a:endParaRPr lang="de-DE" dirty="0" smtClean="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60</a:t>
            </a:fld>
            <a:endParaRPr lang="de-DE"/>
          </a:p>
        </p:txBody>
      </p:sp>
    </p:spTree>
    <p:extLst>
      <p:ext uri="{BB962C8B-B14F-4D97-AF65-F5344CB8AC3E}">
        <p14:creationId xmlns:p14="http://schemas.microsoft.com/office/powerpoint/2010/main" val="122434382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61</a:t>
            </a:fld>
            <a:endParaRPr lang="de-DE"/>
          </a:p>
        </p:txBody>
      </p:sp>
    </p:spTree>
    <p:extLst>
      <p:ext uri="{BB962C8B-B14F-4D97-AF65-F5344CB8AC3E}">
        <p14:creationId xmlns:p14="http://schemas.microsoft.com/office/powerpoint/2010/main" val="199272505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65</a:t>
            </a:fld>
            <a:endParaRPr lang="de-DE"/>
          </a:p>
        </p:txBody>
      </p:sp>
    </p:spTree>
    <p:extLst>
      <p:ext uri="{BB962C8B-B14F-4D97-AF65-F5344CB8AC3E}">
        <p14:creationId xmlns:p14="http://schemas.microsoft.com/office/powerpoint/2010/main" val="113291571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67</a:t>
            </a:fld>
            <a:endParaRPr lang="de-DE"/>
          </a:p>
        </p:txBody>
      </p:sp>
    </p:spTree>
    <p:extLst>
      <p:ext uri="{BB962C8B-B14F-4D97-AF65-F5344CB8AC3E}">
        <p14:creationId xmlns:p14="http://schemas.microsoft.com/office/powerpoint/2010/main" val="18653886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6</a:t>
            </a:fld>
            <a:endParaRPr lang="de-DE"/>
          </a:p>
        </p:txBody>
      </p:sp>
    </p:spTree>
    <p:extLst>
      <p:ext uri="{BB962C8B-B14F-4D97-AF65-F5344CB8AC3E}">
        <p14:creationId xmlns:p14="http://schemas.microsoft.com/office/powerpoint/2010/main" val="14079178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68</a:t>
            </a:fld>
            <a:endParaRPr lang="de-DE"/>
          </a:p>
        </p:txBody>
      </p:sp>
    </p:spTree>
    <p:extLst>
      <p:ext uri="{BB962C8B-B14F-4D97-AF65-F5344CB8AC3E}">
        <p14:creationId xmlns:p14="http://schemas.microsoft.com/office/powerpoint/2010/main" val="65187245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Arbeitsauftrag an TN</a:t>
            </a:r>
          </a:p>
        </p:txBody>
      </p:sp>
      <p:sp>
        <p:nvSpPr>
          <p:cNvPr id="4" name="Foliennummernplatzhalter 3"/>
          <p:cNvSpPr>
            <a:spLocks noGrp="1"/>
          </p:cNvSpPr>
          <p:nvPr>
            <p:ph type="sldNum" sz="quarter" idx="10"/>
          </p:nvPr>
        </p:nvSpPr>
        <p:spPr/>
        <p:txBody>
          <a:bodyPr/>
          <a:lstStyle/>
          <a:p>
            <a:fld id="{FAF12454-57A3-5346-8AD1-8A7E704F94A5}" type="slidenum">
              <a:rPr lang="de-DE" smtClean="0"/>
              <a:pPr/>
              <a:t>69</a:t>
            </a:fld>
            <a:endParaRPr lang="de-DE"/>
          </a:p>
        </p:txBody>
      </p:sp>
    </p:spTree>
    <p:extLst>
      <p:ext uri="{BB962C8B-B14F-4D97-AF65-F5344CB8AC3E}">
        <p14:creationId xmlns:p14="http://schemas.microsoft.com/office/powerpoint/2010/main" val="31188172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Das Mindmap enthält</a:t>
            </a:r>
            <a:r>
              <a:rPr lang="de-DE" baseline="0" dirty="0" smtClean="0"/>
              <a:t> bewusst nicht alle Informationen, um es nicht zu überfrachten. Es fehlen insbesondere die Variablenaspekte, die nur angedeutet sind. So kann die Verbindung zwischen Zahlentermen und Variablentermen beide Richtungen gedeutet werden:</a:t>
            </a:r>
          </a:p>
          <a:p>
            <a:endParaRPr lang="de-DE" baseline="0" dirty="0" smtClean="0"/>
          </a:p>
          <a:p>
            <a:r>
              <a:rPr lang="de-DE" baseline="0" dirty="0" smtClean="0"/>
              <a:t>Zahlen =&gt; Variablenterm: Generalisieren (Gegenstandsaspekt)</a:t>
            </a:r>
          </a:p>
          <a:p>
            <a:r>
              <a:rPr lang="de-DE" baseline="0" dirty="0" smtClean="0"/>
              <a:t>Variablenterm =&gt; Zahlenterm: Einsetzen (Einsetzungsaspekt)</a:t>
            </a:r>
          </a:p>
          <a:p>
            <a:endParaRPr lang="de-DE" baseline="0" dirty="0" smtClean="0"/>
          </a:p>
          <a:p>
            <a:r>
              <a:rPr lang="de-DE" baseline="0" dirty="0" smtClean="0"/>
              <a:t>Der </a:t>
            </a:r>
            <a:r>
              <a:rPr lang="de-DE" baseline="0" dirty="0" err="1" smtClean="0"/>
              <a:t>Kalkülaspekt</a:t>
            </a:r>
            <a:r>
              <a:rPr lang="de-DE" baseline="0" dirty="0" smtClean="0"/>
              <a:t> findet sich in der </a:t>
            </a:r>
            <a:r>
              <a:rPr lang="de-DE" baseline="0" dirty="0" err="1" smtClean="0"/>
              <a:t>Termumformung</a:t>
            </a:r>
            <a:r>
              <a:rPr lang="de-DE" baseline="0" dirty="0" smtClean="0"/>
              <a:t>.</a:t>
            </a:r>
          </a:p>
          <a:p>
            <a:endParaRPr lang="de-DE" baseline="0" dirty="0" smtClean="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70</a:t>
            </a:fld>
            <a:endParaRPr lang="de-DE"/>
          </a:p>
        </p:txBody>
      </p:sp>
    </p:spTree>
    <p:extLst>
      <p:ext uri="{BB962C8B-B14F-4D97-AF65-F5344CB8AC3E}">
        <p14:creationId xmlns:p14="http://schemas.microsoft.com/office/powerpoint/2010/main" val="85966567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71</a:t>
            </a:fld>
            <a:endParaRPr lang="de-DE"/>
          </a:p>
        </p:txBody>
      </p:sp>
    </p:spTree>
    <p:extLst>
      <p:ext uri="{BB962C8B-B14F-4D97-AF65-F5344CB8AC3E}">
        <p14:creationId xmlns:p14="http://schemas.microsoft.com/office/powerpoint/2010/main" val="120336202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72</a:t>
            </a:fld>
            <a:endParaRPr lang="de-DE"/>
          </a:p>
        </p:txBody>
      </p:sp>
    </p:spTree>
    <p:extLst>
      <p:ext uri="{BB962C8B-B14F-4D97-AF65-F5344CB8AC3E}">
        <p14:creationId xmlns:p14="http://schemas.microsoft.com/office/powerpoint/2010/main" val="210801349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73</a:t>
            </a:fld>
            <a:endParaRPr lang="de-DE"/>
          </a:p>
        </p:txBody>
      </p:sp>
    </p:spTree>
    <p:extLst>
      <p:ext uri="{BB962C8B-B14F-4D97-AF65-F5344CB8AC3E}">
        <p14:creationId xmlns:p14="http://schemas.microsoft.com/office/powerpoint/2010/main" val="132584057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74</a:t>
            </a:fld>
            <a:endParaRPr lang="de-DE"/>
          </a:p>
        </p:txBody>
      </p:sp>
    </p:spTree>
    <p:extLst>
      <p:ext uri="{BB962C8B-B14F-4D97-AF65-F5344CB8AC3E}">
        <p14:creationId xmlns:p14="http://schemas.microsoft.com/office/powerpoint/2010/main" val="600822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75</a:t>
            </a:fld>
            <a:endParaRPr lang="de-DE"/>
          </a:p>
        </p:txBody>
      </p:sp>
    </p:spTree>
    <p:extLst>
      <p:ext uri="{BB962C8B-B14F-4D97-AF65-F5344CB8AC3E}">
        <p14:creationId xmlns:p14="http://schemas.microsoft.com/office/powerpoint/2010/main" val="18299204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7</a:t>
            </a:fld>
            <a:endParaRPr lang="de-DE"/>
          </a:p>
        </p:txBody>
      </p:sp>
    </p:spTree>
    <p:extLst>
      <p:ext uri="{BB962C8B-B14F-4D97-AF65-F5344CB8AC3E}">
        <p14:creationId xmlns:p14="http://schemas.microsoft.com/office/powerpoint/2010/main" val="7085391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8</a:t>
            </a:fld>
            <a:endParaRPr lang="de-DE"/>
          </a:p>
        </p:txBody>
      </p:sp>
    </p:spTree>
    <p:extLst>
      <p:ext uri="{BB962C8B-B14F-4D97-AF65-F5344CB8AC3E}">
        <p14:creationId xmlns:p14="http://schemas.microsoft.com/office/powerpoint/2010/main" val="10109005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9</a:t>
            </a:fld>
            <a:endParaRPr lang="de-DE"/>
          </a:p>
        </p:txBody>
      </p:sp>
    </p:spTree>
    <p:extLst>
      <p:ext uri="{BB962C8B-B14F-4D97-AF65-F5344CB8AC3E}">
        <p14:creationId xmlns:p14="http://schemas.microsoft.com/office/powerpoint/2010/main" val="5503020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Ü | ZÜ | Text/Aufz.">
    <p:spTree>
      <p:nvGrpSpPr>
        <p:cNvPr id="1" name=""/>
        <p:cNvGrpSpPr/>
        <p:nvPr/>
      </p:nvGrpSpPr>
      <p:grpSpPr>
        <a:xfrm>
          <a:off x="0" y="0"/>
          <a:ext cx="0" cy="0"/>
          <a:chOff x="0" y="0"/>
          <a:chExt cx="0" cy="0"/>
        </a:xfrm>
      </p:grpSpPr>
      <p:sp>
        <p:nvSpPr>
          <p:cNvPr id="12" name="Inhaltsplatzhalter 2"/>
          <p:cNvSpPr>
            <a:spLocks noGrp="1"/>
          </p:cNvSpPr>
          <p:nvPr>
            <p:ph idx="17" hasCustomPrompt="1"/>
          </p:nvPr>
        </p:nvSpPr>
        <p:spPr>
          <a:xfrm>
            <a:off x="321066" y="1124744"/>
            <a:ext cx="8427398" cy="288032"/>
          </a:xfrm>
        </p:spPr>
        <p:txBody>
          <a:bodyPr lIns="90000"/>
          <a:lstStyle>
            <a:lvl1pPr marL="0" indent="0">
              <a:spcAft>
                <a:spcPts val="1200"/>
              </a:spcAft>
              <a:buClr>
                <a:srgbClr val="CBB98A"/>
              </a:buClr>
              <a:buNone/>
              <a:defRPr b="0">
                <a:solidFill>
                  <a:srgbClr val="327A86"/>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
        <p:nvSpPr>
          <p:cNvPr id="11" name="Rectangle 8"/>
          <p:cNvSpPr>
            <a:spLocks noGrp="1" noChangeArrowheads="1"/>
          </p:cNvSpPr>
          <p:nvPr>
            <p:ph idx="1" hasCustomPrompt="1"/>
          </p:nvPr>
        </p:nvSpPr>
        <p:spPr bwMode="auto">
          <a:xfrm>
            <a:off x="323528" y="1514224"/>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Tree>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Ü | Text/Aufz.">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
        <p:nvSpPr>
          <p:cNvPr id="10" name="Textplatzhalter 9"/>
          <p:cNvSpPr>
            <a:spLocks noGrp="1"/>
          </p:cNvSpPr>
          <p:nvPr>
            <p:ph type="body" sz="quarter" idx="18" hasCustomPrompt="1"/>
          </p:nvPr>
        </p:nvSpPr>
        <p:spPr>
          <a:xfrm>
            <a:off x="3707904" y="91512"/>
            <a:ext cx="5300492" cy="144016"/>
          </a:xfrm>
        </p:spPr>
        <p:txBody>
          <a:bodyPr/>
          <a:lstStyle>
            <a:lvl1pPr marL="0" indent="0" algn="r">
              <a:buNone/>
              <a:defRPr sz="1000">
                <a:solidFill>
                  <a:schemeClr val="bg1"/>
                </a:solidFill>
              </a:defRPr>
            </a:lvl1pPr>
          </a:lstStyle>
          <a:p>
            <a:pPr lvl="0"/>
            <a:r>
              <a:rPr lang="de-DE" dirty="0"/>
              <a:t>Evtl. Kapitel oder Autor | Kurztitel | Datum</a:t>
            </a:r>
          </a:p>
        </p:txBody>
      </p:sp>
    </p:spTree>
    <p:extLst>
      <p:ext uri="{BB962C8B-B14F-4D97-AF65-F5344CB8AC3E}">
        <p14:creationId xmlns:p14="http://schemas.microsoft.com/office/powerpoint/2010/main" val="243078510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Ü | Objekt">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dirty="0"/>
              <a:t>Titelmasterformat durch Klicken bearbeiten</a:t>
            </a:r>
          </a:p>
        </p:txBody>
      </p:sp>
      <p:sp>
        <p:nvSpPr>
          <p:cNvPr id="11" name="Rectangle 8"/>
          <p:cNvSpPr>
            <a:spLocks noGrp="1" noChangeArrowheads="1"/>
          </p:cNvSpPr>
          <p:nvPr>
            <p:ph idx="1"/>
          </p:nvPr>
        </p:nvSpPr>
        <p:spPr bwMode="auto">
          <a:xfrm>
            <a:off x="323528" y="1124744"/>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de-DE"/>
              <a:t>Formatvorlagen des Textmasters bearbeiten</a:t>
            </a:r>
          </a:p>
        </p:txBody>
      </p:sp>
      <p:sp>
        <p:nvSpPr>
          <p:cNvPr id="4" name="Textplatzhalter 9"/>
          <p:cNvSpPr>
            <a:spLocks noGrp="1"/>
          </p:cNvSpPr>
          <p:nvPr>
            <p:ph type="body" sz="quarter" idx="18" hasCustomPrompt="1"/>
          </p:nvPr>
        </p:nvSpPr>
        <p:spPr>
          <a:xfrm>
            <a:off x="3707904" y="91512"/>
            <a:ext cx="5300492" cy="144016"/>
          </a:xfrm>
        </p:spPr>
        <p:txBody>
          <a:bodyPr/>
          <a:lstStyle>
            <a:lvl1pPr marL="0" indent="0" algn="r">
              <a:buNone/>
              <a:defRPr sz="1000">
                <a:solidFill>
                  <a:schemeClr val="bg1"/>
                </a:solidFill>
              </a:defRPr>
            </a:lvl1pPr>
          </a:lstStyle>
          <a:p>
            <a:pPr lvl="0"/>
            <a:r>
              <a:rPr lang="de-DE" dirty="0"/>
              <a:t>Evtl. Kapitel oder Autor | Kurztitel | Datum</a:t>
            </a:r>
          </a:p>
        </p:txBody>
      </p:sp>
    </p:spTree>
    <p:extLst>
      <p:ext uri="{BB962C8B-B14F-4D97-AF65-F5344CB8AC3E}">
        <p14:creationId xmlns:p14="http://schemas.microsoft.com/office/powerpoint/2010/main" val="3072278964"/>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375122647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Ü | Text/Aufz.">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257638897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Ü | Objekt">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dirty="0"/>
              <a:t>Titelmasterformat durch Klicken bearbeiten</a:t>
            </a:r>
          </a:p>
        </p:txBody>
      </p:sp>
      <p:sp>
        <p:nvSpPr>
          <p:cNvPr id="11" name="Rectangle 8"/>
          <p:cNvSpPr>
            <a:spLocks noGrp="1" noChangeArrowheads="1"/>
          </p:cNvSpPr>
          <p:nvPr>
            <p:ph idx="1"/>
          </p:nvPr>
        </p:nvSpPr>
        <p:spPr bwMode="auto">
          <a:xfrm>
            <a:off x="323528" y="1124744"/>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de-DE"/>
              <a:t>Formatvorlagen des Textmasters bearbeiten</a:t>
            </a:r>
          </a:p>
        </p:txBody>
      </p:sp>
    </p:spTree>
    <p:extLst>
      <p:ext uri="{BB962C8B-B14F-4D97-AF65-F5344CB8AC3E}">
        <p14:creationId xmlns:p14="http://schemas.microsoft.com/office/powerpoint/2010/main" val="1903940956"/>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1929633898"/>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4" name="Rechteck 13"/>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dirty="0"/>
              <a:t>Formatvorlage des Untertitelmasters durch Klicken bearbeiten</a:t>
            </a:r>
          </a:p>
        </p:txBody>
      </p:sp>
      <p:sp>
        <p:nvSpPr>
          <p:cNvPr id="6" name="Bildplatzhalter 5"/>
          <p:cNvSpPr>
            <a:spLocks noGrp="1"/>
          </p:cNvSpPr>
          <p:nvPr userDrawn="1">
            <p:ph type="pic" sz="quarter" idx="10"/>
          </p:nvPr>
        </p:nvSpPr>
        <p:spPr>
          <a:xfrm>
            <a:off x="0" y="765175"/>
            <a:ext cx="9144000" cy="2807841"/>
          </a:xfrm>
        </p:spPr>
        <p:txBody>
          <a:bodyPr/>
          <a:lstStyle/>
          <a:p>
            <a:r>
              <a:rPr lang="de-DE"/>
              <a:t>Bild durch Klicken auf Symbol hinzufügen</a:t>
            </a:r>
          </a:p>
        </p:txBody>
      </p:sp>
      <p:pic>
        <p:nvPicPr>
          <p:cNvPr id="16" name="Grafik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grpSp>
        <p:nvGrpSpPr>
          <p:cNvPr id="17" name="Gruppieren 16"/>
          <p:cNvGrpSpPr/>
          <p:nvPr userDrawn="1"/>
        </p:nvGrpSpPr>
        <p:grpSpPr>
          <a:xfrm>
            <a:off x="7105927" y="4004785"/>
            <a:ext cx="2038073" cy="558237"/>
            <a:chOff x="7105927" y="5823091"/>
            <a:chExt cx="2038073" cy="558237"/>
          </a:xfrm>
        </p:grpSpPr>
        <p:sp>
          <p:nvSpPr>
            <p:cNvPr id="19" name="Textfeld 18"/>
            <p:cNvSpPr txBox="1"/>
            <p:nvPr userDrawn="1"/>
          </p:nvSpPr>
          <p:spPr>
            <a:xfrm>
              <a:off x="7105927" y="5823091"/>
              <a:ext cx="899592" cy="230832"/>
            </a:xfrm>
            <a:prstGeom prst="rect">
              <a:avLst/>
            </a:prstGeom>
            <a:noFill/>
          </p:spPr>
          <p:txBody>
            <a:bodyPr wrap="square" rtlCol="0">
              <a:spAutoFit/>
            </a:bodyPr>
            <a:lstStyle/>
            <a:p>
              <a:pPr algn="r"/>
              <a:r>
                <a:rPr lang="de-DE" sz="850" b="0">
                  <a:latin typeface="Calibri" panose="020F0502020204030204" pitchFamily="34" charset="0"/>
                </a:rPr>
                <a:t>Initiiert durch</a:t>
              </a:r>
            </a:p>
          </p:txBody>
        </p:sp>
        <p:grpSp>
          <p:nvGrpSpPr>
            <p:cNvPr id="20" name="Gruppieren 19"/>
            <p:cNvGrpSpPr/>
            <p:nvPr userDrawn="1"/>
          </p:nvGrpSpPr>
          <p:grpSpPr>
            <a:xfrm>
              <a:off x="7308304" y="6067571"/>
              <a:ext cx="1835696" cy="313757"/>
              <a:chOff x="7308304" y="5923555"/>
              <a:chExt cx="1835696" cy="313757"/>
            </a:xfrm>
          </p:grpSpPr>
          <p:sp>
            <p:nvSpPr>
              <p:cNvPr id="21" name="Rechteck 20"/>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err="1">
                  <a:ln>
                    <a:noFill/>
                  </a:ln>
                  <a:solidFill>
                    <a:schemeClr val="tx1"/>
                  </a:solidFill>
                  <a:effectLst/>
                  <a:latin typeface="Calibri" panose="020F0502020204030204" pitchFamily="34" charset="0"/>
                </a:endParaRPr>
              </a:p>
            </p:txBody>
          </p:sp>
          <p:pic>
            <p:nvPicPr>
              <p:cNvPr id="27" name="Grafik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spTree>
    <p:extLst>
      <p:ext uri="{BB962C8B-B14F-4D97-AF65-F5344CB8AC3E}">
        <p14:creationId xmlns:p14="http://schemas.microsoft.com/office/powerpoint/2010/main" val="17738587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elfolie ohne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4" name="Rechteck 13"/>
          <p:cNvSpPr/>
          <p:nvPr userDrawn="1"/>
        </p:nvSpPr>
        <p:spPr bwMode="auto">
          <a:xfrm>
            <a:off x="7092281" y="3789035"/>
            <a:ext cx="2051719" cy="2880325"/>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6462"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a:t>Formatvorlage des Untertitelmasters durch Klicken bearbeiten</a:t>
            </a:r>
            <a:endParaRPr lang="de-DE" dirty="0"/>
          </a:p>
        </p:txBody>
      </p:sp>
      <p:sp>
        <p:nvSpPr>
          <p:cNvPr id="13" name="Rectangle 2"/>
          <p:cNvSpPr txBox="1">
            <a:spLocks noChangeArrowheads="1"/>
          </p:cNvSpPr>
          <p:nvPr userDrawn="1"/>
        </p:nvSpPr>
        <p:spPr>
          <a:xfrm>
            <a:off x="633442" y="1137283"/>
            <a:ext cx="7898998" cy="1143000"/>
          </a:xfrm>
          <a:prstGeom prst="rect">
            <a:avLst/>
          </a:prstGeom>
        </p:spPr>
        <p:txBody>
          <a:bodyPr vert="horz" lIns="91440" tIns="108000" rIns="91440" bIns="108000" rtlCol="0" anchor="ctr">
            <a:noAutofit/>
          </a:bodyPr>
          <a:lstStyle>
            <a:lvl1pPr marL="0" indent="0" algn="l" rtl="0" eaLnBrk="1" fontAlgn="base" hangingPunct="1">
              <a:spcBef>
                <a:spcPct val="0"/>
              </a:spcBef>
              <a:spcAft>
                <a:spcPct val="0"/>
              </a:spcAft>
              <a:defRPr sz="2800" b="0" baseline="0">
                <a:solidFill>
                  <a:schemeClr val="bg1"/>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r>
              <a:rPr lang="de-DE" sz="3600" b="1" kern="0">
                <a:solidFill>
                  <a:srgbClr val="327A86"/>
                </a:solidFill>
              </a:rPr>
              <a:t>Titel ohne</a:t>
            </a:r>
            <a:r>
              <a:rPr lang="de-DE" sz="3600" b="1" kern="0" baseline="0">
                <a:solidFill>
                  <a:srgbClr val="327A86"/>
                </a:solidFill>
              </a:rPr>
              <a:t> Bild</a:t>
            </a:r>
            <a:endParaRPr lang="de-DE" sz="3600" b="1" kern="0">
              <a:solidFill>
                <a:srgbClr val="327A86"/>
              </a:solidFill>
            </a:endParaRPr>
          </a:p>
        </p:txBody>
      </p:sp>
      <p:pic>
        <p:nvPicPr>
          <p:cNvPr id="26" name="Grafik 2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grpSp>
        <p:nvGrpSpPr>
          <p:cNvPr id="27" name="Gruppieren 26"/>
          <p:cNvGrpSpPr/>
          <p:nvPr userDrawn="1"/>
        </p:nvGrpSpPr>
        <p:grpSpPr>
          <a:xfrm>
            <a:off x="7105927" y="4004785"/>
            <a:ext cx="2038073" cy="558237"/>
            <a:chOff x="7105927" y="5823091"/>
            <a:chExt cx="2038073" cy="558237"/>
          </a:xfrm>
        </p:grpSpPr>
        <p:sp>
          <p:nvSpPr>
            <p:cNvPr id="28" name="Textfeld 27"/>
            <p:cNvSpPr txBox="1"/>
            <p:nvPr userDrawn="1"/>
          </p:nvSpPr>
          <p:spPr>
            <a:xfrm>
              <a:off x="7105927" y="5823091"/>
              <a:ext cx="899592" cy="230832"/>
            </a:xfrm>
            <a:prstGeom prst="rect">
              <a:avLst/>
            </a:prstGeom>
            <a:noFill/>
          </p:spPr>
          <p:txBody>
            <a:bodyPr wrap="square" rtlCol="0">
              <a:spAutoFit/>
            </a:bodyPr>
            <a:lstStyle/>
            <a:p>
              <a:pPr algn="r"/>
              <a:r>
                <a:rPr lang="de-DE" sz="850" b="0">
                  <a:latin typeface="Calibri" panose="020F0502020204030204" pitchFamily="34" charset="0"/>
                </a:rPr>
                <a:t>Initiiert durch</a:t>
              </a:r>
            </a:p>
          </p:txBody>
        </p:sp>
        <p:grpSp>
          <p:nvGrpSpPr>
            <p:cNvPr id="29" name="Gruppieren 28"/>
            <p:cNvGrpSpPr/>
            <p:nvPr userDrawn="1"/>
          </p:nvGrpSpPr>
          <p:grpSpPr>
            <a:xfrm>
              <a:off x="7308304" y="6067571"/>
              <a:ext cx="1835696" cy="313757"/>
              <a:chOff x="7308304" y="5923555"/>
              <a:chExt cx="1835696" cy="313757"/>
            </a:xfrm>
          </p:grpSpPr>
          <p:sp>
            <p:nvSpPr>
              <p:cNvPr id="30" name="Rechteck 2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err="1">
                  <a:ln>
                    <a:noFill/>
                  </a:ln>
                  <a:solidFill>
                    <a:schemeClr val="tx1"/>
                  </a:solidFill>
                  <a:effectLst/>
                  <a:latin typeface="Calibri" panose="020F0502020204030204" pitchFamily="34" charset="0"/>
                </a:endParaRPr>
              </a:p>
            </p:txBody>
          </p:sp>
          <p:pic>
            <p:nvPicPr>
              <p:cNvPr id="31" name="Grafik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spTree>
    <p:extLst>
      <p:ext uri="{BB962C8B-B14F-4D97-AF65-F5344CB8AC3E}">
        <p14:creationId xmlns:p14="http://schemas.microsoft.com/office/powerpoint/2010/main" val="36037903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Ende">
    <p:spTree>
      <p:nvGrpSpPr>
        <p:cNvPr id="1" name=""/>
        <p:cNvGrpSpPr/>
        <p:nvPr/>
      </p:nvGrpSpPr>
      <p:grpSpPr>
        <a:xfrm>
          <a:off x="0" y="0"/>
          <a:ext cx="0" cy="0"/>
          <a:chOff x="0" y="0"/>
          <a:chExt cx="0" cy="0"/>
        </a:xfrm>
      </p:grpSpPr>
      <p:sp>
        <p:nvSpPr>
          <p:cNvPr id="16" name="Rechteck 15"/>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5" name="Bildplatzhalter 4"/>
          <p:cNvSpPr>
            <a:spLocks noGrp="1"/>
          </p:cNvSpPr>
          <p:nvPr>
            <p:ph type="pic" sz="quarter" idx="10"/>
          </p:nvPr>
        </p:nvSpPr>
        <p:spPr>
          <a:xfrm>
            <a:off x="0" y="3787878"/>
            <a:ext cx="6876256" cy="2881481"/>
          </a:xfrm>
        </p:spPr>
        <p:txBody>
          <a:bodyPr/>
          <a:lstStyle/>
          <a:p>
            <a:r>
              <a:rPr lang="de-DE"/>
              <a:t>Bild durch Klicken auf Symbol hinzufügen</a:t>
            </a:r>
          </a:p>
        </p:txBody>
      </p:sp>
      <p:sp>
        <p:nvSpPr>
          <p:cNvPr id="4" name="Textplatzhalter 3"/>
          <p:cNvSpPr>
            <a:spLocks noGrp="1"/>
          </p:cNvSpPr>
          <p:nvPr>
            <p:ph type="body" sz="quarter" idx="11" hasCustomPrompt="1"/>
          </p:nvPr>
        </p:nvSpPr>
        <p:spPr>
          <a:xfrm>
            <a:off x="323528" y="1414872"/>
            <a:ext cx="7681991" cy="501960"/>
          </a:xfrm>
        </p:spPr>
        <p:txBody>
          <a:bodyPr/>
          <a:lstStyle>
            <a:lvl1pPr marL="0" indent="0" algn="ctr">
              <a:buNone/>
              <a:defRPr sz="2800" b="1">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Vielen Dank für Ihre Aufmerksamkeit!</a:t>
            </a:r>
          </a:p>
        </p:txBody>
      </p:sp>
      <p:sp>
        <p:nvSpPr>
          <p:cNvPr id="15" name="Textplatzhalter 3"/>
          <p:cNvSpPr>
            <a:spLocks noGrp="1"/>
          </p:cNvSpPr>
          <p:nvPr>
            <p:ph type="body" sz="quarter" idx="12" hasCustomPrompt="1"/>
          </p:nvPr>
        </p:nvSpPr>
        <p:spPr>
          <a:xfrm>
            <a:off x="4947156" y="2094760"/>
            <a:ext cx="3510136" cy="501960"/>
          </a:xfrm>
        </p:spPr>
        <p:txBody>
          <a:bodyPr/>
          <a:lstStyle>
            <a:lvl1pPr marL="0" indent="0" algn="ctr">
              <a:buNone/>
              <a:defRPr sz="2000" b="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Fragen &amp; Diskussion</a:t>
            </a:r>
          </a:p>
        </p:txBody>
      </p:sp>
      <p:pic>
        <p:nvPicPr>
          <p:cNvPr id="13" name="Grafik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grpSp>
        <p:nvGrpSpPr>
          <p:cNvPr id="14" name="Gruppieren 13"/>
          <p:cNvGrpSpPr/>
          <p:nvPr userDrawn="1"/>
        </p:nvGrpSpPr>
        <p:grpSpPr>
          <a:xfrm>
            <a:off x="7105927" y="4004785"/>
            <a:ext cx="2038073" cy="558237"/>
            <a:chOff x="7105927" y="5823091"/>
            <a:chExt cx="2038073" cy="558237"/>
          </a:xfrm>
        </p:grpSpPr>
        <p:sp>
          <p:nvSpPr>
            <p:cNvPr id="17" name="Textfeld 16"/>
            <p:cNvSpPr txBox="1"/>
            <p:nvPr userDrawn="1"/>
          </p:nvSpPr>
          <p:spPr>
            <a:xfrm>
              <a:off x="7105927" y="5823091"/>
              <a:ext cx="899592" cy="230832"/>
            </a:xfrm>
            <a:prstGeom prst="rect">
              <a:avLst/>
            </a:prstGeom>
            <a:noFill/>
          </p:spPr>
          <p:txBody>
            <a:bodyPr wrap="square" rtlCol="0">
              <a:spAutoFit/>
            </a:bodyPr>
            <a:lstStyle/>
            <a:p>
              <a:pPr algn="r"/>
              <a:r>
                <a:rPr lang="de-DE" sz="850" b="0">
                  <a:latin typeface="Calibri" panose="020F0502020204030204" pitchFamily="34" charset="0"/>
                </a:rPr>
                <a:t>Initiiert durch</a:t>
              </a:r>
            </a:p>
          </p:txBody>
        </p:sp>
        <p:grpSp>
          <p:nvGrpSpPr>
            <p:cNvPr id="19" name="Gruppieren 18"/>
            <p:cNvGrpSpPr/>
            <p:nvPr userDrawn="1"/>
          </p:nvGrpSpPr>
          <p:grpSpPr>
            <a:xfrm>
              <a:off x="7308304" y="6067571"/>
              <a:ext cx="1835696" cy="313757"/>
              <a:chOff x="7308304" y="5923555"/>
              <a:chExt cx="1835696" cy="313757"/>
            </a:xfrm>
          </p:grpSpPr>
          <p:sp>
            <p:nvSpPr>
              <p:cNvPr id="20" name="Rechteck 1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err="1">
                  <a:ln>
                    <a:noFill/>
                  </a:ln>
                  <a:solidFill>
                    <a:schemeClr val="tx1"/>
                  </a:solidFill>
                  <a:effectLst/>
                  <a:latin typeface="Calibri" panose="020F0502020204030204" pitchFamily="34" charset="0"/>
                </a:endParaRPr>
              </a:p>
            </p:txBody>
          </p:sp>
          <p:pic>
            <p:nvPicPr>
              <p:cNvPr id="21" name="Grafik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pic>
        <p:nvPicPr>
          <p:cNvPr id="22" name="Bild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spTree>
    <p:extLst>
      <p:ext uri="{BB962C8B-B14F-4D97-AF65-F5344CB8AC3E}">
        <p14:creationId xmlns:p14="http://schemas.microsoft.com/office/powerpoint/2010/main" val="11146315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Gliederung">
    <p:bg>
      <p:bgPr>
        <a:solidFill>
          <a:schemeClr val="bg1"/>
        </a:solidFill>
        <a:effectLst/>
      </p:bgPr>
    </p:bg>
    <p:spTree>
      <p:nvGrpSpPr>
        <p:cNvPr id="1" name=""/>
        <p:cNvGrpSpPr/>
        <p:nvPr/>
      </p:nvGrpSpPr>
      <p:grpSpPr>
        <a:xfrm>
          <a:off x="0" y="0"/>
          <a:ext cx="0" cy="0"/>
          <a:chOff x="0" y="0"/>
          <a:chExt cx="0" cy="0"/>
        </a:xfrm>
      </p:grpSpPr>
      <p:sp>
        <p:nvSpPr>
          <p:cNvPr id="6" name="Rechteck 5"/>
          <p:cNvSpPr/>
          <p:nvPr userDrawn="1"/>
        </p:nvSpPr>
        <p:spPr bwMode="auto">
          <a:xfrm>
            <a:off x="0" y="332656"/>
            <a:ext cx="9144000" cy="6525344"/>
          </a:xfrm>
          <a:prstGeom prst="rect">
            <a:avLst/>
          </a:prstGeom>
          <a:solidFill>
            <a:srgbClr val="327A86">
              <a:alpha val="52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24" name="Rechteck 23"/>
          <p:cNvSpPr/>
          <p:nvPr userDrawn="1"/>
        </p:nvSpPr>
        <p:spPr bwMode="auto">
          <a:xfrm>
            <a:off x="0" y="1268760"/>
            <a:ext cx="899592" cy="5589239"/>
          </a:xfrm>
          <a:prstGeom prst="rect">
            <a:avLst/>
          </a:prstGeom>
          <a:solidFill>
            <a:srgbClr val="327A8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4" name="Textplatzhalter 9"/>
          <p:cNvSpPr>
            <a:spLocks noGrp="1"/>
          </p:cNvSpPr>
          <p:nvPr>
            <p:ph type="body" sz="quarter" idx="18" hasCustomPrompt="1"/>
          </p:nvPr>
        </p:nvSpPr>
        <p:spPr>
          <a:xfrm>
            <a:off x="3707904" y="91512"/>
            <a:ext cx="5300492" cy="144016"/>
          </a:xfrm>
        </p:spPr>
        <p:txBody>
          <a:bodyPr/>
          <a:lstStyle>
            <a:lvl1pPr marL="0" indent="0" algn="r">
              <a:buNone/>
              <a:defRPr sz="1000">
                <a:solidFill>
                  <a:schemeClr val="bg1"/>
                </a:solidFill>
              </a:defRPr>
            </a:lvl1pPr>
          </a:lstStyle>
          <a:p>
            <a:pPr lvl="0"/>
            <a:r>
              <a:rPr lang="de-DE" dirty="0"/>
              <a:t>Evtl. Kapitel oder Autor | Kurztitel | Datum</a:t>
            </a:r>
          </a:p>
        </p:txBody>
      </p:sp>
      <p:sp>
        <p:nvSpPr>
          <p:cNvPr id="23" name="Titelplatzhalter 2"/>
          <p:cNvSpPr>
            <a:spLocks noGrp="1"/>
          </p:cNvSpPr>
          <p:nvPr>
            <p:ph type="title" hasCustomPrompt="1"/>
          </p:nvPr>
        </p:nvSpPr>
        <p:spPr>
          <a:xfrm>
            <a:off x="323528" y="417587"/>
            <a:ext cx="8424936" cy="490861"/>
          </a:xfrm>
          <a:prstGeom prst="rect">
            <a:avLst/>
          </a:prstGeom>
        </p:spPr>
        <p:txBody>
          <a:bodyPr vert="horz" lIns="91440" tIns="45720" rIns="91440" bIns="45720" rtlCol="0" anchor="t">
            <a:normAutofit/>
          </a:bodyPr>
          <a:lstStyle>
            <a:lvl1pPr>
              <a:defRPr b="1">
                <a:solidFill>
                  <a:schemeClr val="bg1"/>
                </a:solidFill>
              </a:defRPr>
            </a:lvl1pPr>
          </a:lstStyle>
          <a:p>
            <a:r>
              <a:rPr lang="de-DE"/>
              <a:t>Gliederung</a:t>
            </a:r>
            <a:endParaRPr lang="de-DE" dirty="0"/>
          </a:p>
        </p:txBody>
      </p:sp>
      <p:sp>
        <p:nvSpPr>
          <p:cNvPr id="33" name="Rectangle 8"/>
          <p:cNvSpPr>
            <a:spLocks noGrp="1" noChangeArrowheads="1"/>
          </p:cNvSpPr>
          <p:nvPr>
            <p:ph idx="1" hasCustomPrompt="1"/>
          </p:nvPr>
        </p:nvSpPr>
        <p:spPr bwMode="auto">
          <a:xfrm>
            <a:off x="395536" y="1340768"/>
            <a:ext cx="8424936" cy="3672408"/>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marR="0" indent="0" algn="l" defTabSz="914400" rtl="0" eaLnBrk="1" fontAlgn="base" latinLnBrk="0" hangingPunct="1">
              <a:lnSpc>
                <a:spcPts val="3600"/>
              </a:lnSpc>
              <a:spcBef>
                <a:spcPts val="576"/>
              </a:spcBef>
              <a:spcAft>
                <a:spcPts val="600"/>
              </a:spcAft>
              <a:buClr>
                <a:schemeClr val="bg1"/>
              </a:buClr>
              <a:buSzTx/>
              <a:buFont typeface="Arial" panose="020B0604020202020204" pitchFamily="34" charset="0"/>
              <a:buChar char="•"/>
              <a:tabLst>
                <a:tab pos="622300" algn="l"/>
              </a:tabLst>
              <a:defRPr sz="2800" b="1"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a:t>Kapitel</a:t>
            </a:r>
          </a:p>
        </p:txBody>
      </p:sp>
    </p:spTree>
    <p:extLst>
      <p:ext uri="{BB962C8B-B14F-4D97-AF65-F5344CB8AC3E}">
        <p14:creationId xmlns:p14="http://schemas.microsoft.com/office/powerpoint/2010/main" val="2691634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Ü | ZÜ | Text/Aufz.">
    <p:spTree>
      <p:nvGrpSpPr>
        <p:cNvPr id="1" name=""/>
        <p:cNvGrpSpPr/>
        <p:nvPr/>
      </p:nvGrpSpPr>
      <p:grpSpPr>
        <a:xfrm>
          <a:off x="0" y="0"/>
          <a:ext cx="0" cy="0"/>
          <a:chOff x="0" y="0"/>
          <a:chExt cx="0" cy="0"/>
        </a:xfrm>
      </p:grpSpPr>
      <p:sp>
        <p:nvSpPr>
          <p:cNvPr id="12" name="Inhaltsplatzhalter 2"/>
          <p:cNvSpPr>
            <a:spLocks noGrp="1"/>
          </p:cNvSpPr>
          <p:nvPr>
            <p:ph idx="17" hasCustomPrompt="1"/>
          </p:nvPr>
        </p:nvSpPr>
        <p:spPr>
          <a:xfrm>
            <a:off x="321066" y="1124744"/>
            <a:ext cx="8427398" cy="288032"/>
          </a:xfrm>
        </p:spPr>
        <p:txBody>
          <a:bodyPr lIns="90000"/>
          <a:lstStyle>
            <a:lvl1pPr marL="0" indent="0">
              <a:spcAft>
                <a:spcPts val="1200"/>
              </a:spcAft>
              <a:buClr>
                <a:srgbClr val="CBB98A"/>
              </a:buClr>
              <a:buNone/>
              <a:defRPr b="0">
                <a:solidFill>
                  <a:schemeClr val="accent3"/>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
        <p:nvSpPr>
          <p:cNvPr id="11" name="Rectangle 8"/>
          <p:cNvSpPr>
            <a:spLocks noGrp="1" noChangeArrowheads="1"/>
          </p:cNvSpPr>
          <p:nvPr>
            <p:ph idx="1" hasCustomPrompt="1"/>
          </p:nvPr>
        </p:nvSpPr>
        <p:spPr bwMode="auto">
          <a:xfrm>
            <a:off x="323528" y="1514224"/>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Tree>
    <p:extLst>
      <p:ext uri="{BB962C8B-B14F-4D97-AF65-F5344CB8AC3E}">
        <p14:creationId xmlns:p14="http://schemas.microsoft.com/office/powerpoint/2010/main" val="52109713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1.xml"/><Relationship Id="rId7" Type="http://schemas.openxmlformats.org/officeDocument/2006/relationships/image" Target="../media/image2.png"/><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image" Target="../media/image1.emf"/><Relationship Id="rId5" Type="http://schemas.openxmlformats.org/officeDocument/2006/relationships/theme" Target="../theme/theme2.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032" name="Rectangle 8"/>
          <p:cNvSpPr>
            <a:spLocks noGrp="1" noChangeArrowheads="1"/>
          </p:cNvSpPr>
          <p:nvPr>
            <p:ph type="body" idx="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10"/>
          <a:srcRect r="52817" b="-3558"/>
          <a:stretch/>
        </p:blipFill>
        <p:spPr>
          <a:xfrm>
            <a:off x="421663" y="77051"/>
            <a:ext cx="720080" cy="189207"/>
          </a:xfrm>
          <a:prstGeom prst="rect">
            <a:avLst/>
          </a:prstGeom>
        </p:spPr>
      </p:pic>
      <p:sp>
        <p:nvSpPr>
          <p:cNvPr id="3" name="Titelplatzhalter 2"/>
          <p:cNvSpPr>
            <a:spLocks noGrp="1"/>
          </p:cNvSpPr>
          <p:nvPr>
            <p:ph type="title"/>
          </p:nvPr>
        </p:nvSpPr>
        <p:spPr>
          <a:xfrm>
            <a:off x="323528" y="417859"/>
            <a:ext cx="8424936"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6" name="Textplatzhalter 9"/>
          <p:cNvSpPr txBox="1">
            <a:spLocks/>
          </p:cNvSpPr>
          <p:nvPr userDrawn="1"/>
        </p:nvSpPr>
        <p:spPr>
          <a:xfrm>
            <a:off x="3923928" y="32204"/>
            <a:ext cx="5012460" cy="169136"/>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000">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11"/>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2"/>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2"/>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2"/>
              </a:buBlip>
              <a:defRPr sz="1200">
                <a:solidFill>
                  <a:schemeClr val="tx1"/>
                </a:solidFill>
                <a:latin typeface="+mn-lt"/>
                <a:ea typeface="+mn-ea"/>
              </a:defRPr>
            </a:lvl9pPr>
          </a:lstStyle>
          <a:p>
            <a:r>
              <a:rPr lang="de-DE" dirty="0" smtClean="0"/>
              <a:t>Variablenterme für fachfremd Unterrichtende | Baustein</a:t>
            </a:r>
            <a:r>
              <a:rPr lang="de-DE" baseline="0" dirty="0" smtClean="0"/>
              <a:t> 1</a:t>
            </a:r>
          </a:p>
          <a:p>
            <a:endParaRPr lang="de-DE" dirty="0"/>
          </a:p>
        </p:txBody>
      </p:sp>
    </p:spTree>
  </p:cSld>
  <p:clrMap bg1="lt1" tx1="dk1" bg2="lt2" tx2="dk2" accent1="accent1" accent2="accent2" accent3="accent3" accent4="accent4" accent5="accent5" accent6="accent6" hlink="hlink" folHlink="folHlink"/>
  <p:sldLayoutIdLst>
    <p:sldLayoutId id="2147483652" r:id="rId1"/>
    <p:sldLayoutId id="2147483696" r:id="rId2"/>
    <p:sldLayoutId id="2147483692" r:id="rId3"/>
    <p:sldLayoutId id="2147483691" r:id="rId4"/>
    <p:sldLayoutId id="2147483695" r:id="rId5"/>
    <p:sldLayoutId id="2147483694" r:id="rId6"/>
    <p:sldLayoutId id="2147483682" r:id="rId7"/>
    <p:sldLayoutId id="2147483736" r:id="rId8"/>
  </p:sldLayoutIdLst>
  <p:timing>
    <p:tnLst>
      <p:par>
        <p:cTn id="1" dur="indefinite" restart="never" nodeType="tmRoot"/>
      </p:par>
    </p:tnLst>
  </p:timing>
  <p:hf hdr="0" ftr="0" dt="0"/>
  <p:txStyles>
    <p:title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11"/>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2"/>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2"/>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2"/>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chemeClr val="accent3"/>
          </a:solidFill>
          <a:ln w="9525">
            <a:noFill/>
            <a:miter lim="800000"/>
            <a:headEnd/>
            <a:tailEnd/>
          </a:ln>
        </p:spPr>
        <p:txBody>
          <a:bodyPr wrap="none" anchor="ctr">
            <a:prstTxWarp prst="textNoShape">
              <a:avLst/>
            </a:prstTxWarp>
          </a:bodyPr>
          <a:lstStyle/>
          <a:p>
            <a:endParaRPr lang="de-DE"/>
          </a:p>
        </p:txBody>
      </p:sp>
      <p:sp>
        <p:nvSpPr>
          <p:cNvPr id="1032" name="Rectangle 8"/>
          <p:cNvSpPr>
            <a:spLocks noGrp="1" noChangeArrowheads="1"/>
          </p:cNvSpPr>
          <p:nvPr>
            <p:ph type="body" idx="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6"/>
          <a:srcRect r="52817" b="-3558"/>
          <a:stretch/>
        </p:blipFill>
        <p:spPr>
          <a:xfrm>
            <a:off x="421663" y="77051"/>
            <a:ext cx="720080" cy="189207"/>
          </a:xfrm>
          <a:prstGeom prst="rect">
            <a:avLst/>
          </a:prstGeom>
        </p:spPr>
      </p:pic>
      <p:sp>
        <p:nvSpPr>
          <p:cNvPr id="3" name="Titelplatzhalter 2"/>
          <p:cNvSpPr>
            <a:spLocks noGrp="1"/>
          </p:cNvSpPr>
          <p:nvPr>
            <p:ph type="title"/>
          </p:nvPr>
        </p:nvSpPr>
        <p:spPr>
          <a:xfrm>
            <a:off x="323528" y="417859"/>
            <a:ext cx="8424936"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6" name="Textplatzhalter 9"/>
          <p:cNvSpPr txBox="1">
            <a:spLocks/>
          </p:cNvSpPr>
          <p:nvPr userDrawn="1"/>
        </p:nvSpPr>
        <p:spPr>
          <a:xfrm>
            <a:off x="2555776" y="-27384"/>
            <a:ext cx="6552728" cy="241144"/>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800" b="1">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7"/>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8"/>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8"/>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8"/>
              </a:buBlip>
              <a:defRPr sz="1200">
                <a:solidFill>
                  <a:schemeClr val="tx1"/>
                </a:solidFill>
                <a:latin typeface="+mn-lt"/>
                <a:ea typeface="+mn-ea"/>
              </a:defRPr>
            </a:lvl9pPr>
          </a:lstStyle>
          <a:p>
            <a:r>
              <a:rPr lang="de-DE" dirty="0" smtClean="0"/>
              <a:t>Zwischenfolien zur Struktur-Transparenz (für Fortbildende)</a:t>
            </a:r>
          </a:p>
        </p:txBody>
      </p:sp>
    </p:spTree>
    <p:extLst>
      <p:ext uri="{BB962C8B-B14F-4D97-AF65-F5344CB8AC3E}">
        <p14:creationId xmlns:p14="http://schemas.microsoft.com/office/powerpoint/2010/main" val="1907346416"/>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Lst>
  <p:timing>
    <p:tnLst>
      <p:par>
        <p:cTn id="1" dur="indefinite" restart="never" nodeType="tmRoot"/>
      </p:par>
    </p:tnLst>
  </p:timing>
  <p:hf hdr="0" ftr="0" dt="0"/>
  <p:txStyles>
    <p:titleStyle>
      <a:lvl1pPr algn="l" rtl="0" eaLnBrk="1" fontAlgn="base" hangingPunct="1">
        <a:spcBef>
          <a:spcPct val="0"/>
        </a:spcBef>
        <a:spcAft>
          <a:spcPct val="0"/>
        </a:spcAft>
        <a:defRPr sz="2800" b="1">
          <a:solidFill>
            <a:schemeClr val="accent3"/>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7"/>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8"/>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8"/>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8"/>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8.tiff"/></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creativecommons.org/licenses/by-sa/4.0/" TargetMode="External"/><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image" Target="../media/image5.png"/><Relationship Id="rId4" Type="http://schemas.openxmlformats.org/officeDocument/2006/relationships/hyperlink" Target="http://dzlm.de/"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3.tiff"/><Relationship Id="rId4" Type="http://schemas.openxmlformats.org/officeDocument/2006/relationships/image" Target="../media/image12.tiff"/></Relationships>
</file>

<file path=ppt/slides/_rels/slide22.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3.tiff"/><Relationship Id="rId4" Type="http://schemas.openxmlformats.org/officeDocument/2006/relationships/image" Target="../media/image12.tiff"/></Relationships>
</file>

<file path=ppt/slides/_rels/slide23.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3.tiff"/><Relationship Id="rId4" Type="http://schemas.openxmlformats.org/officeDocument/2006/relationships/image" Target="../media/image12.tiff"/></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40.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0.png"/><Relationship Id="rId4" Type="http://schemas.openxmlformats.org/officeDocument/2006/relationships/image" Target="../media/image19.png"/></Relationships>
</file>

<file path=ppt/slides/_rels/slide3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6.png"/><Relationship Id="rId7"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32.png"/><Relationship Id="rId5" Type="http://schemas.openxmlformats.org/officeDocument/2006/relationships/image" Target="../media/image20.png"/><Relationship Id="rId10" Type="http://schemas.openxmlformats.org/officeDocument/2006/relationships/image" Target="../media/image31.png"/><Relationship Id="rId4" Type="http://schemas.openxmlformats.org/officeDocument/2006/relationships/image" Target="../media/image19.png"/><Relationship Id="rId9" Type="http://schemas.openxmlformats.org/officeDocument/2006/relationships/image" Target="../media/image241.png"/></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2.xml"/><Relationship Id="rId1" Type="http://schemas.openxmlformats.org/officeDocument/2006/relationships/slideLayout" Target="../slideLayouts/slideLayout4.xml"/><Relationship Id="rId5" Type="http://schemas.openxmlformats.org/officeDocument/2006/relationships/image" Target="../media/image240.png"/><Relationship Id="rId4" Type="http://schemas.openxmlformats.org/officeDocument/2006/relationships/image" Target="../media/image23.png"/></Relationships>
</file>

<file path=ppt/slides/_rels/slide36.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5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160.png"/><Relationship Id="rId5" Type="http://schemas.openxmlformats.org/officeDocument/2006/relationships/image" Target="../media/image27.png"/><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8.xml"/><Relationship Id="rId1" Type="http://schemas.openxmlformats.org/officeDocument/2006/relationships/slideLayout" Target="../slideLayouts/slideLayout4.xml"/><Relationship Id="rId5" Type="http://schemas.openxmlformats.org/officeDocument/2006/relationships/image" Target="../media/image3.png"/><Relationship Id="rId4" Type="http://schemas.openxmlformats.org/officeDocument/2006/relationships/image" Target="../media/image2.png"/></Relationships>
</file>

<file path=ppt/slides/_rels/slide43.xml.rels><?xml version="1.0" encoding="UTF-8" standalone="yes"?>
<Relationships xmlns="http://schemas.openxmlformats.org/package/2006/relationships"><Relationship Id="rId3" Type="http://schemas.openxmlformats.org/officeDocument/2006/relationships/image" Target="../media/image271.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0.xml"/><Relationship Id="rId1" Type="http://schemas.openxmlformats.org/officeDocument/2006/relationships/slideLayout" Target="../slideLayouts/slideLayout4.xml"/><Relationship Id="rId5" Type="http://schemas.openxmlformats.org/officeDocument/2006/relationships/image" Target="../media/image3.png"/><Relationship Id="rId4" Type="http://schemas.openxmlformats.org/officeDocument/2006/relationships/image" Target="../media/image2.png"/></Relationships>
</file>

<file path=ppt/slides/_rels/slide45.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27.tiff"/><Relationship Id="rId5" Type="http://schemas.openxmlformats.org/officeDocument/2006/relationships/image" Target="../media/image26.tiff"/><Relationship Id="rId4" Type="http://schemas.openxmlformats.org/officeDocument/2006/relationships/image" Target="../media/image25.tiff"/></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44.xml"/><Relationship Id="rId1" Type="http://schemas.openxmlformats.org/officeDocument/2006/relationships/slideLayout" Target="../slideLayouts/slideLayout4.xml"/><Relationship Id="rId4" Type="http://schemas.openxmlformats.org/officeDocument/2006/relationships/image" Target="../media/image270.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hyperlink" Target="http://www.ko-si-ma.de/upload/downloads/hru7/MW7_Handreichung_Modellieren.pdf." TargetMode="External"/><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hyperlink" Target="http://www.ko-si-ma.de/upload/downloads/hru8/MW8_Handreichung_Flaechenformeln.pdf." TargetMode="External"/></Relationships>
</file>

<file path=ppt/slides/_rels/slide75.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smtClean="0"/>
              <a:t>Algebra in der Sekundarstufe I: Einführung von Variablentermen</a:t>
            </a:r>
            <a:endParaRPr lang="de-DE" dirty="0"/>
          </a:p>
        </p:txBody>
      </p:sp>
      <p:sp>
        <p:nvSpPr>
          <p:cNvPr id="3" name="Untertitel 2"/>
          <p:cNvSpPr>
            <a:spLocks noGrp="1"/>
          </p:cNvSpPr>
          <p:nvPr>
            <p:ph type="subTitle" idx="1"/>
          </p:nvPr>
        </p:nvSpPr>
        <p:spPr/>
        <p:txBody>
          <a:bodyPr/>
          <a:lstStyle/>
          <a:p>
            <a:r>
              <a:rPr lang="de-DE" dirty="0" smtClean="0"/>
              <a:t>Baustein 1: </a:t>
            </a:r>
            <a:r>
              <a:rPr lang="de-DE" dirty="0"/>
              <a:t>Was sollen sich Schülerinnen und Schüler unter einem Variablenterm vorstellen? </a:t>
            </a:r>
          </a:p>
        </p:txBody>
      </p:sp>
      <p:sp>
        <p:nvSpPr>
          <p:cNvPr id="7" name="Abgerundetes Rechteck 6"/>
          <p:cNvSpPr/>
          <p:nvPr/>
        </p:nvSpPr>
        <p:spPr bwMode="auto">
          <a:xfrm>
            <a:off x="755576" y="5918847"/>
            <a:ext cx="3816424" cy="432048"/>
          </a:xfrm>
          <a:prstGeom prst="roundRect">
            <a:avLst/>
          </a:prstGeom>
          <a:solidFill>
            <a:schemeClr val="bg1"/>
          </a:solidFill>
          <a:ln w="9525" cap="flat" cmpd="sng" algn="ctr">
            <a:solidFill>
              <a:schemeClr val="tx2"/>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91440" tIns="45720" rIns="91440" bIns="45720" numCol="1" rtlCol="0" anchor="t" anchorCtr="0" compatLnSpc="1">
            <a:prstTxWarp prst="textNoShape">
              <a:avLst/>
            </a:prstTxWarp>
          </a:bodyPr>
          <a:lstStyle/>
          <a:p>
            <a:pPr algn="ctr"/>
            <a:r>
              <a:rPr lang="de-DE" sz="1800" dirty="0" smtClean="0">
                <a:latin typeface="Calibri"/>
                <a:cs typeface="Calibri"/>
              </a:rPr>
              <a:t>Für fachfremd </a:t>
            </a:r>
            <a:r>
              <a:rPr lang="de-DE" sz="1800" dirty="0">
                <a:latin typeface="Calibri"/>
                <a:cs typeface="Calibri"/>
              </a:rPr>
              <a:t>Unterrichtende</a:t>
            </a:r>
          </a:p>
        </p:txBody>
      </p:sp>
      <p:pic>
        <p:nvPicPr>
          <p:cNvPr id="8" name="Bild 7" descr="ws15078_DZLM_Icons_Fachfremd.pdf"/>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95676" y="5859539"/>
            <a:ext cx="535432" cy="535432"/>
          </a:xfrm>
          <a:prstGeom prst="rect">
            <a:avLst/>
          </a:prstGeom>
        </p:spPr>
      </p:pic>
      <p:pic>
        <p:nvPicPr>
          <p:cNvPr id="9" name="Bildplatzhalter 8"/>
          <p:cNvPicPr>
            <a:picLocks noGrp="1" noChangeAspect="1"/>
          </p:cNvPicPr>
          <p:nvPr>
            <p:ph type="pic" sz="quarter" idx="10"/>
          </p:nvPr>
        </p:nvPicPr>
        <p:blipFill rotWithShape="1">
          <a:blip r:embed="rId4"/>
          <a:srcRect t="-1410" b="7718"/>
          <a:stretch/>
        </p:blipFill>
        <p:spPr>
          <a:prstGeom prst="rect">
            <a:avLst/>
          </a:prstGeom>
        </p:spPr>
      </p:pic>
    </p:spTree>
    <p:extLst>
      <p:ext uri="{BB962C8B-B14F-4D97-AF65-F5344CB8AC3E}">
        <p14:creationId xmlns:p14="http://schemas.microsoft.com/office/powerpoint/2010/main" val="6905055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fontScale="90000"/>
          </a:bodyPr>
          <a:lstStyle/>
          <a:p>
            <a:pPr algn="ctr"/>
            <a:r>
              <a:rPr lang="de-DE" dirty="0" smtClean="0"/>
              <a:t>Algebra in der Sekundarstufe I</a:t>
            </a:r>
            <a:endParaRPr lang="de-DE" dirty="0"/>
          </a:p>
        </p:txBody>
      </p:sp>
      <p:pic>
        <p:nvPicPr>
          <p:cNvPr id="7" name="Inhaltsplatzhalt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19501" y="1261181"/>
            <a:ext cx="7229212" cy="4400066"/>
          </a:xfrm>
        </p:spPr>
      </p:pic>
      <p:sp>
        <p:nvSpPr>
          <p:cNvPr id="6" name="Textfeld 5"/>
          <p:cNvSpPr txBox="1"/>
          <p:nvPr/>
        </p:nvSpPr>
        <p:spPr>
          <a:xfrm>
            <a:off x="2411760" y="5660901"/>
            <a:ext cx="6768752" cy="1080467"/>
          </a:xfrm>
          <a:prstGeom prst="rect">
            <a:avLst/>
          </a:prstGeom>
          <a:solidFill>
            <a:schemeClr val="accent1">
              <a:alpha val="25000"/>
            </a:schemeClr>
          </a:solidFill>
        </p:spPr>
        <p:txBody>
          <a:bodyPr wrap="square" rtlCol="0" anchor="ctr" anchorCtr="1">
            <a:noAutofit/>
          </a:bodyPr>
          <a:lstStyle/>
          <a:p>
            <a:pPr marL="342900"/>
            <a:r>
              <a:rPr lang="de-DE" sz="1600" dirty="0">
                <a:latin typeface="Calibri" charset="0"/>
                <a:ea typeface="Calibri" charset="0"/>
                <a:cs typeface="Calibri" charset="0"/>
              </a:rPr>
              <a:t>Was sollen sich </a:t>
            </a:r>
            <a:r>
              <a:rPr lang="de-DE" sz="1600" dirty="0" err="1">
                <a:latin typeface="Calibri" charset="0"/>
                <a:ea typeface="Calibri" charset="0"/>
                <a:cs typeface="Calibri" charset="0"/>
              </a:rPr>
              <a:t>SuS</a:t>
            </a:r>
            <a:r>
              <a:rPr lang="de-DE" sz="1600" dirty="0">
                <a:latin typeface="Calibri" charset="0"/>
                <a:ea typeface="Calibri" charset="0"/>
                <a:cs typeface="Calibri" charset="0"/>
              </a:rPr>
              <a:t> unter einer Variablen bzw. einem Variablenterm vorstellen? Wie sollen </a:t>
            </a:r>
            <a:r>
              <a:rPr lang="de-DE" sz="1600" dirty="0" err="1">
                <a:latin typeface="Calibri" charset="0"/>
                <a:ea typeface="Calibri" charset="0"/>
                <a:cs typeface="Calibri" charset="0"/>
              </a:rPr>
              <a:t>SuS</a:t>
            </a:r>
            <a:r>
              <a:rPr lang="de-DE" sz="1600" dirty="0">
                <a:latin typeface="Calibri" charset="0"/>
                <a:ea typeface="Calibri" charset="0"/>
                <a:cs typeface="Calibri" charset="0"/>
              </a:rPr>
              <a:t> die Begriffe „Term“ und „Variable“ erklären</a:t>
            </a:r>
            <a:r>
              <a:rPr lang="de-DE" sz="1600" dirty="0" smtClean="0">
                <a:latin typeface="Calibri" charset="0"/>
                <a:ea typeface="Calibri" charset="0"/>
                <a:cs typeface="Calibri" charset="0"/>
              </a:rPr>
              <a:t>?</a:t>
            </a:r>
          </a:p>
          <a:p>
            <a:pPr marL="342900"/>
            <a:endParaRPr lang="de-DE" sz="800" dirty="0" smtClean="0">
              <a:latin typeface="Calibri" charset="0"/>
              <a:ea typeface="Calibri" charset="0"/>
              <a:cs typeface="Calibri" charset="0"/>
            </a:endParaRPr>
          </a:p>
          <a:p>
            <a:pPr marL="342900"/>
            <a:r>
              <a:rPr lang="de-DE" sz="1600" dirty="0" smtClean="0">
                <a:latin typeface="Calibri" charset="0"/>
                <a:ea typeface="Calibri" charset="0"/>
                <a:cs typeface="Calibri" charset="0"/>
              </a:rPr>
              <a:t>Verwenden Sie gelbe Karten für Variablen und blaue für Terme!</a:t>
            </a:r>
            <a:endParaRPr lang="de-DE" sz="1600" dirty="0">
              <a:latin typeface="Calibri" charset="0"/>
              <a:ea typeface="Calibri" charset="0"/>
              <a:cs typeface="Calibri" charset="0"/>
            </a:endParaRPr>
          </a:p>
        </p:txBody>
      </p:sp>
      <p:sp>
        <p:nvSpPr>
          <p:cNvPr id="9" name="Abgerundetes Rechteck 8"/>
          <p:cNvSpPr/>
          <p:nvPr/>
        </p:nvSpPr>
        <p:spPr bwMode="auto">
          <a:xfrm>
            <a:off x="1907704" y="5013176"/>
            <a:ext cx="2736304" cy="720080"/>
          </a:xfrm>
          <a:prstGeom prst="roundRect">
            <a:avLst/>
          </a:prstGeom>
          <a:solidFill>
            <a:schemeClr val="accent1">
              <a:alpha val="7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algn="ctr"/>
            <a:r>
              <a:rPr lang="de-DE" sz="1800" b="1" dirty="0" smtClean="0">
                <a:solidFill>
                  <a:prstClr val="black"/>
                </a:solidFill>
                <a:latin typeface="Calibri"/>
                <a:cs typeface="Calibri"/>
                <a:sym typeface="Wingdings"/>
              </a:rPr>
              <a:t>Kartenabfrage</a:t>
            </a:r>
            <a:endParaRPr lang="de-DE" sz="1800" b="1" dirty="0">
              <a:solidFill>
                <a:schemeClr val="accent2"/>
              </a:solidFill>
              <a:latin typeface="Calibri"/>
              <a:cs typeface="Calibri"/>
            </a:endParaRPr>
          </a:p>
        </p:txBody>
      </p:sp>
      <p:sp>
        <p:nvSpPr>
          <p:cNvPr id="8" name="Textfeld 7"/>
          <p:cNvSpPr txBox="1"/>
          <p:nvPr/>
        </p:nvSpPr>
        <p:spPr>
          <a:xfrm>
            <a:off x="32172" y="6093296"/>
            <a:ext cx="2160240" cy="707886"/>
          </a:xfrm>
          <a:prstGeom prst="rect">
            <a:avLst/>
          </a:prstGeom>
          <a:noFill/>
        </p:spPr>
        <p:txBody>
          <a:bodyPr wrap="square" rtlCol="0">
            <a:spAutoFit/>
          </a:bodyPr>
          <a:lstStyle/>
          <a:p>
            <a:r>
              <a:rPr lang="de-DE" sz="1000" dirty="0" smtClean="0">
                <a:latin typeface="Calibri" charset="0"/>
                <a:ea typeface="Calibri" charset="0"/>
                <a:cs typeface="Calibri" charset="0"/>
              </a:rPr>
              <a:t>Themenfolge entnommen aus:</a:t>
            </a:r>
          </a:p>
          <a:p>
            <a:r>
              <a:rPr lang="de-DE" sz="1000" dirty="0" smtClean="0">
                <a:latin typeface="Calibri" charset="0"/>
                <a:ea typeface="Calibri" charset="0"/>
                <a:cs typeface="Calibri" charset="0"/>
              </a:rPr>
              <a:t>Barzel, 2012</a:t>
            </a:r>
          </a:p>
          <a:p>
            <a:r>
              <a:rPr lang="de-DE" sz="1000" dirty="0" smtClean="0">
                <a:latin typeface="Calibri" charset="0"/>
                <a:ea typeface="Calibri" charset="0"/>
                <a:cs typeface="Calibri" charset="0"/>
              </a:rPr>
              <a:t>Prediger, </a:t>
            </a:r>
            <a:r>
              <a:rPr lang="de-DE" sz="1000" dirty="0" err="1">
                <a:latin typeface="Calibri" charset="0"/>
                <a:ea typeface="Calibri" charset="0"/>
                <a:cs typeface="Calibri" charset="0"/>
              </a:rPr>
              <a:t>Marxer</a:t>
            </a:r>
            <a:r>
              <a:rPr lang="de-DE" sz="1000" dirty="0">
                <a:latin typeface="Calibri" charset="0"/>
                <a:ea typeface="Calibri" charset="0"/>
                <a:cs typeface="Calibri" charset="0"/>
              </a:rPr>
              <a:t>, </a:t>
            </a:r>
            <a:r>
              <a:rPr lang="de-DE" sz="1000" dirty="0" smtClean="0">
                <a:latin typeface="Calibri" charset="0"/>
                <a:ea typeface="Calibri" charset="0"/>
                <a:cs typeface="Calibri" charset="0"/>
              </a:rPr>
              <a:t>2014</a:t>
            </a:r>
          </a:p>
          <a:p>
            <a:r>
              <a:rPr lang="de-DE" sz="1000" dirty="0" smtClean="0">
                <a:latin typeface="Calibri" charset="0"/>
                <a:ea typeface="Calibri" charset="0"/>
                <a:cs typeface="Calibri" charset="0"/>
              </a:rPr>
              <a:t>Prediger, </a:t>
            </a:r>
            <a:r>
              <a:rPr lang="de-DE" sz="1000" dirty="0" err="1" smtClean="0">
                <a:latin typeface="Calibri" charset="0"/>
                <a:ea typeface="Calibri" charset="0"/>
                <a:cs typeface="Calibri" charset="0"/>
              </a:rPr>
              <a:t>Zwetzschler</a:t>
            </a:r>
            <a:r>
              <a:rPr lang="de-DE" sz="1000" dirty="0" smtClean="0">
                <a:latin typeface="Calibri" charset="0"/>
                <a:ea typeface="Calibri" charset="0"/>
                <a:cs typeface="Calibri" charset="0"/>
              </a:rPr>
              <a:t>, Schmidt, 2015</a:t>
            </a:r>
            <a:endParaRPr lang="de-DE" sz="1000" dirty="0">
              <a:latin typeface="Calibri" charset="0"/>
              <a:ea typeface="Calibri" charset="0"/>
              <a:cs typeface="Calibri" charset="0"/>
            </a:endParaRPr>
          </a:p>
        </p:txBody>
      </p:sp>
    </p:spTree>
    <p:extLst>
      <p:ext uri="{BB962C8B-B14F-4D97-AF65-F5344CB8AC3E}">
        <p14:creationId xmlns:p14="http://schemas.microsoft.com/office/powerpoint/2010/main" val="1862054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fontScale="90000"/>
          </a:bodyPr>
          <a:lstStyle/>
          <a:p>
            <a:r>
              <a:rPr lang="de-DE" dirty="0" smtClean="0"/>
              <a:t>Gliederung Baustein 1: </a:t>
            </a:r>
            <a:r>
              <a:rPr lang="de-DE" dirty="0"/>
              <a:t>Was sollen sich Schülerinnen und Schüler unter einem Variablenterm vorstellen?</a:t>
            </a:r>
            <a:br>
              <a:rPr lang="de-DE" dirty="0"/>
            </a:br>
            <a:endParaRPr lang="de-DE" dirty="0"/>
          </a:p>
        </p:txBody>
      </p:sp>
      <p:sp>
        <p:nvSpPr>
          <p:cNvPr id="8" name="Rechteck 7"/>
          <p:cNvSpPr/>
          <p:nvPr/>
        </p:nvSpPr>
        <p:spPr bwMode="auto">
          <a:xfrm>
            <a:off x="-1" y="1270429"/>
            <a:ext cx="8748465" cy="97210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6" name="Inhaltsplatzhalter 5"/>
          <p:cNvSpPr>
            <a:spLocks noGrp="1"/>
          </p:cNvSpPr>
          <p:nvPr>
            <p:ph idx="1"/>
          </p:nvPr>
        </p:nvSpPr>
        <p:spPr/>
        <p:txBody>
          <a:bodyPr/>
          <a:lstStyle/>
          <a:p>
            <a:pPr marL="514350" indent="-514350">
              <a:buFont typeface="+mj-lt"/>
              <a:buAutoNum type="arabicPeriod"/>
            </a:pPr>
            <a:r>
              <a:rPr lang="de-DE" sz="2500" dirty="0" err="1" smtClean="0">
                <a:solidFill>
                  <a:schemeClr val="tx2"/>
                </a:solidFill>
              </a:rPr>
              <a:t>Algebraunterricht</a:t>
            </a:r>
            <a:r>
              <a:rPr lang="de-DE" sz="2500" dirty="0" smtClean="0">
                <a:solidFill>
                  <a:schemeClr val="tx2"/>
                </a:solidFill>
              </a:rPr>
              <a:t> der Sekundarstufe I – Anlage, Ziele und wichtige Aktivitäten für </a:t>
            </a:r>
            <a:r>
              <a:rPr lang="de-DE" sz="2500" dirty="0" err="1" smtClean="0">
                <a:solidFill>
                  <a:schemeClr val="tx2"/>
                </a:solidFill>
              </a:rPr>
              <a:t>SuS</a:t>
            </a:r>
            <a:endParaRPr lang="de-DE" sz="2500" dirty="0" smtClean="0">
              <a:solidFill>
                <a:schemeClr val="tx2"/>
              </a:solidFill>
            </a:endParaRPr>
          </a:p>
          <a:p>
            <a:pPr marL="514350" indent="-514350">
              <a:buFont typeface="+mj-lt"/>
              <a:buAutoNum type="arabicPeriod"/>
            </a:pPr>
            <a:r>
              <a:rPr lang="de-DE" sz="2500" dirty="0" smtClean="0"/>
              <a:t>Schwerpunkt Terme: Vom Zahlenterm zum Variablenterm</a:t>
            </a:r>
          </a:p>
          <a:p>
            <a:pPr marL="514350" indent="-514350">
              <a:buFont typeface="+mj-lt"/>
              <a:buAutoNum type="arabicPeriod"/>
            </a:pPr>
            <a:r>
              <a:rPr lang="de-DE" sz="2500" dirty="0" smtClean="0"/>
              <a:t>Schwerpunkt Variable: Mit Variablen generalisieren</a:t>
            </a:r>
          </a:p>
          <a:p>
            <a:pPr marL="514350" indent="-514350">
              <a:buFont typeface="+mj-lt"/>
              <a:buAutoNum type="arabicPeriod"/>
            </a:pPr>
            <a:r>
              <a:rPr lang="de-DE" sz="2500" dirty="0" smtClean="0"/>
              <a:t>Aktivitäten mit Termen</a:t>
            </a:r>
          </a:p>
          <a:p>
            <a:pPr marL="514350" indent="-514350">
              <a:buFont typeface="+mj-lt"/>
              <a:buAutoNum type="arabicPeriod"/>
            </a:pPr>
            <a:r>
              <a:rPr lang="de-DE" sz="2500" dirty="0" smtClean="0"/>
              <a:t>Arbeitsphase: Aktivitäten zu Termen und Variablen</a:t>
            </a:r>
          </a:p>
          <a:p>
            <a:pPr marL="514350" indent="-514350">
              <a:buFont typeface="+mj-lt"/>
              <a:buAutoNum type="arabicPeriod"/>
            </a:pPr>
            <a:r>
              <a:rPr lang="de-DE" sz="2500" dirty="0" smtClean="0"/>
              <a:t>Gemeinsame Reflexion: </a:t>
            </a:r>
            <a:r>
              <a:rPr lang="de-DE" sz="2500" dirty="0"/>
              <a:t>Was sollen sich Schülerinnen und Schüler unter einem Variablenterm vorstellen</a:t>
            </a:r>
            <a:r>
              <a:rPr lang="de-DE" sz="2500" dirty="0" smtClean="0"/>
              <a:t>?</a:t>
            </a:r>
          </a:p>
          <a:p>
            <a:pPr marL="514350" indent="-514350">
              <a:buFont typeface="+mj-lt"/>
              <a:buAutoNum type="arabicPeriod"/>
            </a:pPr>
            <a:endParaRPr lang="de-DE" dirty="0" smtClean="0"/>
          </a:p>
        </p:txBody>
      </p:sp>
    </p:spTree>
    <p:extLst>
      <p:ext uri="{BB962C8B-B14F-4D97-AF65-F5344CB8AC3E}">
        <p14:creationId xmlns:p14="http://schemas.microsoft.com/office/powerpoint/2010/main" val="12302158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normAutofit fontScale="92500" lnSpcReduction="10000"/>
          </a:bodyPr>
          <a:lstStyle/>
          <a:p>
            <a:r>
              <a:rPr lang="de-DE" dirty="0" smtClean="0"/>
              <a:t>Die nachfolgende einleitende Folie stellt Benennungen der Ziele des </a:t>
            </a:r>
            <a:r>
              <a:rPr lang="de-DE" dirty="0" err="1" smtClean="0"/>
              <a:t>Algebraunterrichts</a:t>
            </a:r>
            <a:r>
              <a:rPr lang="de-DE" dirty="0" smtClean="0"/>
              <a:t> nach </a:t>
            </a:r>
            <a:r>
              <a:rPr lang="de-DE" dirty="0" err="1" smtClean="0"/>
              <a:t>Arcavi</a:t>
            </a:r>
            <a:r>
              <a:rPr lang="de-DE" dirty="0" smtClean="0"/>
              <a:t> et al. (2017) vor. Weitergehende Erläuterungen folgen in weiteren Folien in Bezug auf Terme und </a:t>
            </a:r>
            <a:r>
              <a:rPr lang="de-DE" dirty="0"/>
              <a:t>Variablen. Die Folie ist bewusst ohne weitergehende Erläuterungen gehalten, sie wird später in Form einer Zusammenfassung wieder aufgegriffen.</a:t>
            </a:r>
          </a:p>
          <a:p>
            <a:r>
              <a:rPr lang="de-DE" dirty="0" smtClean="0"/>
              <a:t>Farbliche Markierungen: Diese </a:t>
            </a:r>
            <a:r>
              <a:rPr lang="de-DE" dirty="0"/>
              <a:t>FB </a:t>
            </a:r>
            <a:r>
              <a:rPr lang="de-DE" dirty="0" smtClean="0"/>
              <a:t>legt </a:t>
            </a:r>
            <a:r>
              <a:rPr lang="de-DE" dirty="0"/>
              <a:t>den Schwerpunkt </a:t>
            </a:r>
            <a:r>
              <a:rPr lang="de-DE" dirty="0" smtClean="0"/>
              <a:t>auf das Generalisieren </a:t>
            </a:r>
            <a:r>
              <a:rPr lang="de-DE" dirty="0"/>
              <a:t>und beleuchtet dabei </a:t>
            </a:r>
            <a:r>
              <a:rPr lang="de-DE" dirty="0" smtClean="0"/>
              <a:t>im Nebenerwerb das Problemlösen mit Termen und Variablen und </a:t>
            </a:r>
            <a:r>
              <a:rPr lang="de-DE" dirty="0"/>
              <a:t>das Aufstellen von Zusammenhängen. </a:t>
            </a:r>
          </a:p>
          <a:p>
            <a:r>
              <a:rPr lang="de-DE" dirty="0" smtClean="0"/>
              <a:t>Blöcke mit möglichen TN-Fragen: Ziel </a:t>
            </a:r>
            <a:r>
              <a:rPr lang="de-DE" dirty="0"/>
              <a:t>der FB ist es, </a:t>
            </a:r>
            <a:r>
              <a:rPr lang="de-DE" dirty="0" smtClean="0"/>
              <a:t>dass </a:t>
            </a:r>
            <a:r>
              <a:rPr lang="de-DE" dirty="0"/>
              <a:t>die TN eine Vorstellung von diesen Zielen bekommen, sie mit passenden Aufgaben </a:t>
            </a:r>
            <a:r>
              <a:rPr lang="de-DE" dirty="0" smtClean="0"/>
              <a:t>und Inhalten verbinden </a:t>
            </a:r>
            <a:r>
              <a:rPr lang="de-DE" dirty="0"/>
              <a:t>können und sie angemessen in den Klassenstufen verorten können</a:t>
            </a:r>
            <a:r>
              <a:rPr lang="de-DE" dirty="0" smtClean="0"/>
              <a:t>. Diese Ziele werden über die Frageblöcke rechts thematisiert, die auch Einwürfe der TN sein könnten.</a:t>
            </a:r>
          </a:p>
          <a:p>
            <a:r>
              <a:rPr lang="de-DE" dirty="0" smtClean="0"/>
              <a:t>Überleitungshilfe zum Schwerpunkt Terme: „Wir wollen uns ansehen, was diese allgemeinen Ziele für unseren </a:t>
            </a:r>
            <a:r>
              <a:rPr lang="de-DE" dirty="0" err="1" smtClean="0"/>
              <a:t>Algebraunterricht</a:t>
            </a:r>
            <a:r>
              <a:rPr lang="de-DE" dirty="0" smtClean="0"/>
              <a:t> zu Termen und Variablen konkret bedeuten. Dazu schauen wir uns zunächst noch einmal an, was Terme und Variablen eigentlich sind und wie sie in der Mathematik benutzt werden.“</a:t>
            </a:r>
          </a:p>
          <a:p>
            <a:endParaRPr lang="de-DE" dirty="0"/>
          </a:p>
          <a:p>
            <a:endParaRPr lang="de-DE" dirty="0"/>
          </a:p>
        </p:txBody>
      </p:sp>
      <p:sp>
        <p:nvSpPr>
          <p:cNvPr id="5" name="Titel 4"/>
          <p:cNvSpPr>
            <a:spLocks noGrp="1"/>
          </p:cNvSpPr>
          <p:nvPr>
            <p:ph type="title"/>
          </p:nvPr>
        </p:nvSpPr>
        <p:spPr/>
        <p:txBody>
          <a:bodyPr>
            <a:normAutofit fontScale="90000"/>
          </a:bodyPr>
          <a:lstStyle/>
          <a:p>
            <a:r>
              <a:rPr lang="de-DE" dirty="0" smtClean="0"/>
              <a:t>Ziele des </a:t>
            </a:r>
            <a:r>
              <a:rPr lang="de-DE" dirty="0" err="1" smtClean="0"/>
              <a:t>Algebraunterrichts</a:t>
            </a:r>
            <a:r>
              <a:rPr lang="de-DE" dirty="0" smtClean="0"/>
              <a:t> [3 min]</a:t>
            </a:r>
            <a:endParaRPr lang="de-DE" dirty="0"/>
          </a:p>
        </p:txBody>
      </p:sp>
    </p:spTree>
    <p:extLst>
      <p:ext uri="{BB962C8B-B14F-4D97-AF65-F5344CB8AC3E}">
        <p14:creationId xmlns:p14="http://schemas.microsoft.com/office/powerpoint/2010/main" val="12553966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a:xfrm>
            <a:off x="323528" y="1124744"/>
            <a:ext cx="7323338" cy="5400600"/>
          </a:xfrm>
        </p:spPr>
        <p:txBody>
          <a:bodyPr/>
          <a:lstStyle/>
          <a:p>
            <a:pPr marL="456300" indent="-457200">
              <a:buFont typeface="+mj-lt"/>
              <a:buAutoNum type="arabicPeriod"/>
            </a:pPr>
            <a:endParaRPr lang="de-DE" dirty="0" smtClean="0"/>
          </a:p>
          <a:p>
            <a:pPr marL="456300" indent="-457200">
              <a:buFont typeface="+mj-lt"/>
              <a:buAutoNum type="arabicPeriod"/>
            </a:pPr>
            <a:r>
              <a:rPr lang="de-DE" dirty="0" smtClean="0"/>
              <a:t>Ausdrücken von allgemein geltenden Zusammenhängen (Generalisieren)</a:t>
            </a:r>
          </a:p>
          <a:p>
            <a:pPr marL="456300" indent="-457200">
              <a:buFont typeface="+mj-lt"/>
              <a:buAutoNum type="arabicPeriod"/>
            </a:pPr>
            <a:r>
              <a:rPr lang="de-DE" dirty="0" smtClean="0"/>
              <a:t>Aufstellen von Zusammenhängen</a:t>
            </a:r>
          </a:p>
          <a:p>
            <a:pPr marL="456300" indent="-457200">
              <a:buFont typeface="+mj-lt"/>
              <a:buAutoNum type="arabicPeriod"/>
            </a:pPr>
            <a:r>
              <a:rPr lang="de-DE" dirty="0" smtClean="0"/>
              <a:t>Problemlösen</a:t>
            </a:r>
          </a:p>
          <a:p>
            <a:pPr marL="456300" indent="-457200">
              <a:buFont typeface="+mj-lt"/>
              <a:buAutoNum type="arabicPeriod"/>
            </a:pPr>
            <a:r>
              <a:rPr lang="de-DE" dirty="0" smtClean="0"/>
              <a:t>Erkunden von Eigenschaften</a:t>
            </a:r>
          </a:p>
          <a:p>
            <a:pPr marL="456300" indent="-457200">
              <a:buFont typeface="+mj-lt"/>
              <a:buAutoNum type="arabicPeriod"/>
            </a:pPr>
            <a:r>
              <a:rPr lang="de-DE" dirty="0" smtClean="0"/>
              <a:t>Beweisen von Sätzen</a:t>
            </a:r>
          </a:p>
          <a:p>
            <a:pPr marL="456300" indent="-457200">
              <a:buFont typeface="+mj-lt"/>
              <a:buAutoNum type="arabicPeriod"/>
            </a:pPr>
            <a:r>
              <a:rPr lang="de-DE" dirty="0" smtClean="0"/>
              <a:t>Rechnen</a:t>
            </a:r>
          </a:p>
          <a:p>
            <a:pPr marL="400950" lvl="1" indent="0">
              <a:buNone/>
            </a:pPr>
            <a:r>
              <a:rPr lang="de-DE" dirty="0" smtClean="0"/>
              <a:t>...</a:t>
            </a:r>
            <a:endParaRPr lang="de-DE" dirty="0"/>
          </a:p>
        </p:txBody>
      </p:sp>
      <p:sp>
        <p:nvSpPr>
          <p:cNvPr id="2" name="Titel 1"/>
          <p:cNvSpPr>
            <a:spLocks noGrp="1"/>
          </p:cNvSpPr>
          <p:nvPr>
            <p:ph type="title"/>
          </p:nvPr>
        </p:nvSpPr>
        <p:spPr/>
        <p:txBody>
          <a:bodyPr>
            <a:normAutofit fontScale="90000"/>
          </a:bodyPr>
          <a:lstStyle/>
          <a:p>
            <a:pPr algn="ctr"/>
            <a:r>
              <a:rPr lang="de-DE" dirty="0" smtClean="0"/>
              <a:t>Ziele des </a:t>
            </a:r>
            <a:r>
              <a:rPr lang="de-DE" dirty="0" err="1" smtClean="0"/>
              <a:t>Algebraunterrichts</a:t>
            </a:r>
            <a:r>
              <a:rPr lang="de-DE" dirty="0" smtClean="0"/>
              <a:t> in der Sekundarstufe I</a:t>
            </a:r>
            <a:endParaRPr lang="de-DE" dirty="0"/>
          </a:p>
        </p:txBody>
      </p:sp>
      <p:sp>
        <p:nvSpPr>
          <p:cNvPr id="6" name="Textfeld 5"/>
          <p:cNvSpPr txBox="1"/>
          <p:nvPr/>
        </p:nvSpPr>
        <p:spPr>
          <a:xfrm>
            <a:off x="528637" y="5126995"/>
            <a:ext cx="5112568" cy="246221"/>
          </a:xfrm>
          <a:prstGeom prst="rect">
            <a:avLst/>
          </a:prstGeom>
          <a:noFill/>
        </p:spPr>
        <p:txBody>
          <a:bodyPr wrap="square" rtlCol="0">
            <a:spAutoFit/>
          </a:bodyPr>
          <a:lstStyle/>
          <a:p>
            <a:r>
              <a:rPr lang="de-DE" sz="1000" dirty="0" smtClean="0">
                <a:latin typeface="Calibri" charset="0"/>
                <a:ea typeface="Calibri" charset="0"/>
                <a:cs typeface="Calibri" charset="0"/>
              </a:rPr>
              <a:t>Vgl. </a:t>
            </a:r>
            <a:r>
              <a:rPr lang="de-DE" sz="1000" dirty="0" err="1" smtClean="0">
                <a:latin typeface="Calibri" charset="0"/>
                <a:ea typeface="Calibri" charset="0"/>
                <a:cs typeface="Calibri" charset="0"/>
              </a:rPr>
              <a:t>Arcavi</a:t>
            </a:r>
            <a:r>
              <a:rPr lang="de-DE" sz="1000" dirty="0" smtClean="0">
                <a:latin typeface="Calibri" charset="0"/>
                <a:ea typeface="Calibri" charset="0"/>
                <a:cs typeface="Calibri" charset="0"/>
              </a:rPr>
              <a:t> et al., 2017, S 2f.</a:t>
            </a:r>
            <a:endParaRPr lang="de-DE" sz="1000" dirty="0">
              <a:latin typeface="Calibri" charset="0"/>
              <a:ea typeface="Calibri" charset="0"/>
              <a:cs typeface="Calibri" charset="0"/>
            </a:endParaRPr>
          </a:p>
        </p:txBody>
      </p:sp>
      <p:cxnSp>
        <p:nvCxnSpPr>
          <p:cNvPr id="8" name="Gerade Verbindung 7"/>
          <p:cNvCxnSpPr/>
          <p:nvPr/>
        </p:nvCxnSpPr>
        <p:spPr bwMode="auto">
          <a:xfrm>
            <a:off x="827584" y="1844824"/>
            <a:ext cx="5832648" cy="0"/>
          </a:xfrm>
          <a:prstGeom prst="line">
            <a:avLst/>
          </a:prstGeom>
          <a:solidFill>
            <a:schemeClr val="accent1"/>
          </a:solidFill>
          <a:ln w="41275" cap="flat" cmpd="sng" algn="ctr">
            <a:solidFill>
              <a:schemeClr val="tx2"/>
            </a:solidFill>
            <a:prstDash val="solid"/>
            <a:round/>
            <a:headEnd type="none" w="med" len="med"/>
            <a:tailEnd type="none" w="med" len="med"/>
          </a:ln>
          <a:effectLst/>
        </p:spPr>
      </p:cxnSp>
      <p:cxnSp>
        <p:nvCxnSpPr>
          <p:cNvPr id="10" name="Gerade Verbindung 9"/>
          <p:cNvCxnSpPr/>
          <p:nvPr/>
        </p:nvCxnSpPr>
        <p:spPr bwMode="auto">
          <a:xfrm>
            <a:off x="827584" y="3068960"/>
            <a:ext cx="1440160" cy="0"/>
          </a:xfrm>
          <a:prstGeom prst="line">
            <a:avLst/>
          </a:prstGeom>
          <a:solidFill>
            <a:schemeClr val="accent1"/>
          </a:solidFill>
          <a:ln w="41275" cap="flat" cmpd="sng" algn="ctr">
            <a:solidFill>
              <a:schemeClr val="bg2"/>
            </a:solidFill>
            <a:prstDash val="solid"/>
            <a:round/>
            <a:headEnd type="none" w="med" len="med"/>
            <a:tailEnd type="none" w="med" len="med"/>
          </a:ln>
          <a:effectLst/>
        </p:spPr>
      </p:cxnSp>
      <p:cxnSp>
        <p:nvCxnSpPr>
          <p:cNvPr id="13" name="Gerade Verbindung 12"/>
          <p:cNvCxnSpPr/>
          <p:nvPr/>
        </p:nvCxnSpPr>
        <p:spPr bwMode="auto">
          <a:xfrm>
            <a:off x="827584" y="2636912"/>
            <a:ext cx="3528392" cy="0"/>
          </a:xfrm>
          <a:prstGeom prst="line">
            <a:avLst/>
          </a:prstGeom>
          <a:solidFill>
            <a:schemeClr val="accent1"/>
          </a:solidFill>
          <a:ln w="41275" cap="flat" cmpd="sng" algn="ctr">
            <a:solidFill>
              <a:schemeClr val="bg2"/>
            </a:solidFill>
            <a:prstDash val="solid"/>
            <a:round/>
            <a:headEnd type="none" w="med" len="med"/>
            <a:tailEnd type="none" w="med" len="med"/>
          </a:ln>
          <a:effectLst/>
        </p:spPr>
      </p:cxnSp>
      <p:sp>
        <p:nvSpPr>
          <p:cNvPr id="9" name="Textfeld 8"/>
          <p:cNvSpPr txBox="1"/>
          <p:nvPr/>
        </p:nvSpPr>
        <p:spPr>
          <a:xfrm>
            <a:off x="7653515" y="1484784"/>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Was heißt das?</a:t>
            </a:r>
            <a:endParaRPr lang="de-DE" sz="1600" dirty="0">
              <a:latin typeface="Calibri" charset="0"/>
              <a:ea typeface="Calibri" charset="0"/>
              <a:cs typeface="Calibri" charset="0"/>
            </a:endParaRPr>
          </a:p>
        </p:txBody>
      </p:sp>
      <p:sp>
        <p:nvSpPr>
          <p:cNvPr id="11" name="Textfeld 10"/>
          <p:cNvSpPr txBox="1"/>
          <p:nvPr/>
        </p:nvSpPr>
        <p:spPr>
          <a:xfrm>
            <a:off x="7668464" y="2783404"/>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Welche Aufgaben passen dazu?</a:t>
            </a:r>
            <a:endParaRPr lang="de-DE" sz="1600" dirty="0">
              <a:latin typeface="Calibri" charset="0"/>
              <a:ea typeface="Calibri" charset="0"/>
              <a:cs typeface="Calibri" charset="0"/>
            </a:endParaRPr>
          </a:p>
        </p:txBody>
      </p:sp>
      <p:sp>
        <p:nvSpPr>
          <p:cNvPr id="12" name="Textfeld 11"/>
          <p:cNvSpPr txBox="1"/>
          <p:nvPr/>
        </p:nvSpPr>
        <p:spPr>
          <a:xfrm>
            <a:off x="7653515" y="4076469"/>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Welche Klassen-stufe?</a:t>
            </a:r>
            <a:endParaRPr lang="de-DE" sz="1600" dirty="0">
              <a:latin typeface="Calibri" charset="0"/>
              <a:ea typeface="Calibri" charset="0"/>
              <a:cs typeface="Calibri" charset="0"/>
            </a:endParaRPr>
          </a:p>
        </p:txBody>
      </p:sp>
      <p:sp>
        <p:nvSpPr>
          <p:cNvPr id="14" name="Textfeld 13"/>
          <p:cNvSpPr txBox="1"/>
          <p:nvPr/>
        </p:nvSpPr>
        <p:spPr>
          <a:xfrm>
            <a:off x="7646866" y="5369534"/>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Terme &amp;</a:t>
            </a:r>
          </a:p>
          <a:p>
            <a:pPr algn="ctr"/>
            <a:r>
              <a:rPr lang="de-DE" sz="1600" dirty="0" smtClean="0">
                <a:latin typeface="Calibri" charset="0"/>
                <a:ea typeface="Calibri" charset="0"/>
                <a:cs typeface="Calibri" charset="0"/>
              </a:rPr>
              <a:t>Variablen?</a:t>
            </a:r>
            <a:endParaRPr lang="de-DE" sz="1600" dirty="0">
              <a:latin typeface="Calibri" charset="0"/>
              <a:ea typeface="Calibri" charset="0"/>
              <a:cs typeface="Calibri" charset="0"/>
            </a:endParaRPr>
          </a:p>
        </p:txBody>
      </p:sp>
    </p:spTree>
    <p:extLst>
      <p:ext uri="{BB962C8B-B14F-4D97-AF65-F5344CB8AC3E}">
        <p14:creationId xmlns:p14="http://schemas.microsoft.com/office/powerpoint/2010/main" val="21034989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normAutofit fontScale="92500" lnSpcReduction="20000"/>
          </a:bodyPr>
          <a:lstStyle/>
          <a:p>
            <a:r>
              <a:rPr lang="de-DE" dirty="0" smtClean="0"/>
              <a:t>Aus den nachfolgenden Schritten ergibt sich nach und nach ein Bild vom Begriff Term. Betrachtet werden dazu die formale Definition (Schritte 1 und 2), Darstellungsweisen Schritt 3) und Aktivitäten mit Termen (Schritt 4 nach </a:t>
            </a:r>
            <a:r>
              <a:rPr lang="de-DE" dirty="0"/>
              <a:t>d</a:t>
            </a:r>
            <a:r>
              <a:rPr lang="de-DE" dirty="0" smtClean="0"/>
              <a:t>em Einschub zu Variablen).</a:t>
            </a:r>
          </a:p>
          <a:p>
            <a:r>
              <a:rPr lang="de-DE" dirty="0" smtClean="0"/>
              <a:t>Schritt 1: Zahlenterm</a:t>
            </a:r>
          </a:p>
          <a:p>
            <a:pPr lvl="1"/>
            <a:r>
              <a:rPr lang="de-DE" dirty="0" smtClean="0"/>
              <a:t>Die formale Definition „syntaktisch korrekte Aneinanderreihung von  Zahlzeichen“ wird anhand von Beispielen und Gegenbeispielen mit </a:t>
            </a:r>
            <a:r>
              <a:rPr lang="de-DE" dirty="0" err="1" smtClean="0"/>
              <a:t>Termbäumen</a:t>
            </a:r>
            <a:r>
              <a:rPr lang="de-DE" dirty="0" smtClean="0"/>
              <a:t> erläutert. Der </a:t>
            </a:r>
            <a:r>
              <a:rPr lang="de-DE" dirty="0"/>
              <a:t>Einsatz von Termen zum Beispiel als effiziente Beschreibungsmittel </a:t>
            </a:r>
            <a:r>
              <a:rPr lang="de-DE" dirty="0" smtClean="0"/>
              <a:t>wird hier zunächst ausgespart, er wird </a:t>
            </a:r>
            <a:r>
              <a:rPr lang="de-DE" dirty="0"/>
              <a:t>unter </a:t>
            </a:r>
            <a:r>
              <a:rPr lang="de-DE" dirty="0" smtClean="0"/>
              <a:t>Schritt 4  </a:t>
            </a:r>
            <a:r>
              <a:rPr lang="de-DE" dirty="0"/>
              <a:t>Aktivitäten mit Termen </a:t>
            </a:r>
            <a:r>
              <a:rPr lang="de-DE" dirty="0" smtClean="0"/>
              <a:t>vorgestellt.</a:t>
            </a:r>
          </a:p>
          <a:p>
            <a:r>
              <a:rPr lang="de-DE" dirty="0" smtClean="0"/>
              <a:t>Schritt 2: Variablenterm</a:t>
            </a:r>
          </a:p>
          <a:p>
            <a:pPr lvl="1"/>
            <a:r>
              <a:rPr lang="de-DE" dirty="0" smtClean="0"/>
              <a:t>Ausgehend von der Beschreibung von Entwicklungen (Bsp. Streichholzmuster) wird gezeigt, dass sich Regelmäßigkeiten mit Zahlentermen beschreiben lassen, und sich die unterschiedlichen Zahlenterme mit einer Variablen zusammenfassen lassen.</a:t>
            </a:r>
          </a:p>
          <a:p>
            <a:r>
              <a:rPr lang="de-DE" dirty="0" smtClean="0"/>
              <a:t>Schritt 3: Darstellungsweisen</a:t>
            </a:r>
          </a:p>
          <a:p>
            <a:pPr lvl="1"/>
            <a:r>
              <a:rPr lang="de-DE" dirty="0" smtClean="0"/>
              <a:t>Terme lassen sich unterschiedlich darstellen. Mit Term, Graph, Wertetabelle und Beschreibung werden wichtige Darstellungen vorgestellt. An diesen Darstellungen wird allerdings auch verdeutlicht, dass sie den Definitionsbereich der Variablen einschränken.</a:t>
            </a:r>
          </a:p>
          <a:p>
            <a:r>
              <a:rPr lang="de-DE" dirty="0" smtClean="0"/>
              <a:t>Anmerkungen zu den einzelnen Folien stehen in den Kommentaren.</a:t>
            </a:r>
          </a:p>
        </p:txBody>
      </p:sp>
      <p:sp>
        <p:nvSpPr>
          <p:cNvPr id="3" name="Titel 2"/>
          <p:cNvSpPr>
            <a:spLocks noGrp="1"/>
          </p:cNvSpPr>
          <p:nvPr>
            <p:ph type="title"/>
          </p:nvPr>
        </p:nvSpPr>
        <p:spPr/>
        <p:txBody>
          <a:bodyPr>
            <a:normAutofit fontScale="90000"/>
          </a:bodyPr>
          <a:lstStyle/>
          <a:p>
            <a:r>
              <a:rPr lang="de-DE" dirty="0" smtClean="0"/>
              <a:t>Schwerpunkt: Terme [15–20 min]</a:t>
            </a:r>
            <a:endParaRPr lang="de-DE" dirty="0"/>
          </a:p>
        </p:txBody>
      </p:sp>
    </p:spTree>
    <p:extLst>
      <p:ext uri="{BB962C8B-B14F-4D97-AF65-F5344CB8AC3E}">
        <p14:creationId xmlns:p14="http://schemas.microsoft.com/office/powerpoint/2010/main" val="9237156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eck 8"/>
          <p:cNvSpPr/>
          <p:nvPr/>
        </p:nvSpPr>
        <p:spPr bwMode="auto">
          <a:xfrm>
            <a:off x="-180528" y="2420889"/>
            <a:ext cx="8928992" cy="504056"/>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5" name="Titel 4"/>
          <p:cNvSpPr>
            <a:spLocks noGrp="1"/>
          </p:cNvSpPr>
          <p:nvPr>
            <p:ph type="title"/>
          </p:nvPr>
        </p:nvSpPr>
        <p:spPr/>
        <p:txBody>
          <a:bodyPr>
            <a:normAutofit fontScale="90000"/>
          </a:bodyPr>
          <a:lstStyle/>
          <a:p>
            <a:r>
              <a:rPr lang="de-DE" dirty="0" smtClean="0"/>
              <a:t>Gliederung Baustein 1: </a:t>
            </a:r>
            <a:r>
              <a:rPr lang="de-DE" dirty="0"/>
              <a:t>Was sollen sich Schülerinnen und Schüler unter einem Variablenterm vorstellen?</a:t>
            </a:r>
            <a:br>
              <a:rPr lang="de-DE" dirty="0"/>
            </a:br>
            <a:endParaRPr lang="de-DE" dirty="0"/>
          </a:p>
        </p:txBody>
      </p:sp>
      <p:sp>
        <p:nvSpPr>
          <p:cNvPr id="6" name="Inhaltsplatzhalter 5"/>
          <p:cNvSpPr>
            <a:spLocks noGrp="1"/>
          </p:cNvSpPr>
          <p:nvPr>
            <p:ph idx="1"/>
          </p:nvPr>
        </p:nvSpPr>
        <p:spPr/>
        <p:txBody>
          <a:bodyPr/>
          <a:lstStyle/>
          <a:p>
            <a:pPr marL="514350" indent="-514350">
              <a:buFont typeface="+mj-lt"/>
              <a:buAutoNum type="arabicPeriod"/>
            </a:pPr>
            <a:r>
              <a:rPr lang="de-DE" sz="2500" dirty="0" err="1" smtClean="0">
                <a:solidFill>
                  <a:schemeClr val="accent6"/>
                </a:solidFill>
              </a:rPr>
              <a:t>Algebraunterricht</a:t>
            </a:r>
            <a:r>
              <a:rPr lang="de-DE" sz="2500" dirty="0" smtClean="0">
                <a:solidFill>
                  <a:schemeClr val="accent6"/>
                </a:solidFill>
              </a:rPr>
              <a:t> der Sekundarstufe I – Anlage, Ziele und wichtige Aktivitäten für </a:t>
            </a:r>
            <a:r>
              <a:rPr lang="de-DE" sz="2500" dirty="0" err="1" smtClean="0">
                <a:solidFill>
                  <a:schemeClr val="accent6"/>
                </a:solidFill>
              </a:rPr>
              <a:t>SuS</a:t>
            </a:r>
            <a:endParaRPr lang="de-DE" sz="2500" dirty="0" smtClean="0">
              <a:solidFill>
                <a:schemeClr val="accent6"/>
              </a:solidFill>
            </a:endParaRPr>
          </a:p>
          <a:p>
            <a:pPr marL="514350" indent="-514350">
              <a:buFont typeface="+mj-lt"/>
              <a:buAutoNum type="arabicPeriod"/>
            </a:pPr>
            <a:r>
              <a:rPr lang="de-DE" sz="2500" dirty="0" smtClean="0">
                <a:solidFill>
                  <a:schemeClr val="tx2"/>
                </a:solidFill>
              </a:rPr>
              <a:t>Schwerpunkt Terme: Vom Zahlenterm zum Variablenterm</a:t>
            </a:r>
          </a:p>
          <a:p>
            <a:pPr marL="514350" indent="-514350">
              <a:buFont typeface="+mj-lt"/>
              <a:buAutoNum type="arabicPeriod"/>
            </a:pPr>
            <a:r>
              <a:rPr lang="de-DE" sz="2500" dirty="0" smtClean="0"/>
              <a:t>Schwerpunkt Variable: Mit Variablen generalisieren</a:t>
            </a:r>
          </a:p>
          <a:p>
            <a:pPr marL="514350" indent="-514350">
              <a:buFont typeface="+mj-lt"/>
              <a:buAutoNum type="arabicPeriod"/>
            </a:pPr>
            <a:r>
              <a:rPr lang="de-DE" sz="2500" dirty="0" smtClean="0"/>
              <a:t>Aktivitäten mit Termen</a:t>
            </a:r>
          </a:p>
          <a:p>
            <a:pPr marL="514350" indent="-514350">
              <a:buFont typeface="+mj-lt"/>
              <a:buAutoNum type="arabicPeriod"/>
            </a:pPr>
            <a:r>
              <a:rPr lang="de-DE" sz="2500" dirty="0" smtClean="0"/>
              <a:t>Arbeitsphase: Aktivitäten zu Termen und Variablen</a:t>
            </a:r>
          </a:p>
          <a:p>
            <a:pPr marL="514350" indent="-514350">
              <a:buFont typeface="+mj-lt"/>
              <a:buAutoNum type="arabicPeriod"/>
            </a:pPr>
            <a:r>
              <a:rPr lang="de-DE" sz="2500" dirty="0" smtClean="0"/>
              <a:t>Gemeinsame Reflexion: </a:t>
            </a:r>
            <a:r>
              <a:rPr lang="de-DE" sz="2500" dirty="0"/>
              <a:t>Was sollen sich Schülerinnen und Schüler unter einem Variablenterm vorstellen</a:t>
            </a:r>
            <a:r>
              <a:rPr lang="de-DE" sz="2500" dirty="0" smtClean="0"/>
              <a:t>?</a:t>
            </a:r>
          </a:p>
          <a:p>
            <a:pPr marL="514350" indent="-514350">
              <a:buFont typeface="+mj-lt"/>
              <a:buAutoNum type="arabicPeriod"/>
            </a:pPr>
            <a:endParaRPr lang="de-DE" dirty="0" smtClean="0"/>
          </a:p>
        </p:txBody>
      </p:sp>
    </p:spTree>
    <p:extLst>
      <p:ext uri="{BB962C8B-B14F-4D97-AF65-F5344CB8AC3E}">
        <p14:creationId xmlns:p14="http://schemas.microsoft.com/office/powerpoint/2010/main" val="20393363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endParaRPr lang="de-DE" dirty="0" smtClean="0"/>
          </a:p>
          <a:p>
            <a:r>
              <a:rPr lang="de-DE" dirty="0" smtClean="0"/>
              <a:t>Definition: </a:t>
            </a:r>
          </a:p>
          <a:p>
            <a:pPr marL="400950" lvl="1" indent="0">
              <a:buNone/>
            </a:pPr>
            <a:r>
              <a:rPr lang="de-DE" i="1" dirty="0" smtClean="0"/>
              <a:t>Zahlenterme sind alle Zahlzeichen und </a:t>
            </a:r>
            <a:r>
              <a:rPr lang="de-DE" i="1" u="sng" dirty="0" smtClean="0"/>
              <a:t>syntaktisch korrekte</a:t>
            </a:r>
            <a:r>
              <a:rPr lang="de-DE" i="1" dirty="0" smtClean="0"/>
              <a:t> Aneinanderreihungen solcher Zeichen mit Operationszeichen und Klammern.</a:t>
            </a:r>
          </a:p>
          <a:p>
            <a:r>
              <a:rPr lang="de-DE" dirty="0" smtClean="0"/>
              <a:t>Syntaktisch korrekt heißt: Zahlenterme können mit einer für sie zugelassenen Operation zu einem neuen Term verknüpft werden:</a:t>
            </a:r>
          </a:p>
          <a:p>
            <a:endParaRPr lang="de-DE" dirty="0" smtClean="0"/>
          </a:p>
          <a:p>
            <a:endParaRPr lang="de-DE" dirty="0"/>
          </a:p>
          <a:p>
            <a:endParaRPr lang="de-DE" dirty="0" smtClean="0"/>
          </a:p>
          <a:p>
            <a:pPr marL="399150" lvl="2" indent="0">
              <a:spcBef>
                <a:spcPts val="576"/>
              </a:spcBef>
              <a:buNone/>
            </a:pPr>
            <a:r>
              <a:rPr lang="de-DE" dirty="0" smtClean="0"/>
              <a:t>Die Teilterme werden dabei im neuen Zahlenterm zunächst in Klammern gesetzt. Wenn die Rechengesetze es zulassen, können die Klammern auch weggelassen werden.	</a:t>
            </a:r>
          </a:p>
          <a:p>
            <a:endParaRPr lang="de-DE" dirty="0"/>
          </a:p>
        </p:txBody>
      </p:sp>
      <p:sp>
        <p:nvSpPr>
          <p:cNvPr id="2" name="Titel 1"/>
          <p:cNvSpPr>
            <a:spLocks noGrp="1"/>
          </p:cNvSpPr>
          <p:nvPr>
            <p:ph type="title"/>
          </p:nvPr>
        </p:nvSpPr>
        <p:spPr/>
        <p:txBody>
          <a:bodyPr>
            <a:normAutofit fontScale="90000"/>
          </a:bodyPr>
          <a:lstStyle/>
          <a:p>
            <a:pPr algn="ctr"/>
            <a:r>
              <a:rPr lang="de-DE" dirty="0" smtClean="0"/>
              <a:t>Was ist ein Term? – Schritt 1: Der Zahlenterm</a:t>
            </a:r>
            <a:endParaRPr lang="de-DE" dirty="0"/>
          </a:p>
        </p:txBody>
      </p:sp>
      <mc:AlternateContent xmlns:mc="http://schemas.openxmlformats.org/markup-compatibility/2006" xmlns:a14="http://schemas.microsoft.com/office/drawing/2010/main">
        <mc:Choice Requires="a14">
          <p:graphicFrame>
            <p:nvGraphicFramePr>
              <p:cNvPr id="15" name="Tabelle 14"/>
              <p:cNvGraphicFramePr>
                <a:graphicFrameLocks noGrp="1"/>
              </p:cNvGraphicFramePr>
              <p:nvPr>
                <p:extLst/>
              </p:nvPr>
            </p:nvGraphicFramePr>
            <p:xfrm>
              <a:off x="981100" y="3573016"/>
              <a:ext cx="7109792" cy="1005840"/>
            </p:xfrm>
            <a:graphic>
              <a:graphicData uri="http://schemas.openxmlformats.org/drawingml/2006/table">
                <a:tbl>
                  <a:tblPr firstRow="1" bandRow="1">
                    <a:tableStyleId>{ED083AE6-46FA-4A59-8FB0-9F97EB10719F}</a:tableStyleId>
                  </a:tblPr>
                  <a:tblGrid>
                    <a:gridCol w="1777448">
                      <a:extLst>
                        <a:ext uri="{9D8B030D-6E8A-4147-A177-3AD203B41FA5}">
                          <a16:colId xmlns:a16="http://schemas.microsoft.com/office/drawing/2014/main" val="20000"/>
                        </a:ext>
                      </a:extLst>
                    </a:gridCol>
                    <a:gridCol w="1777448">
                      <a:extLst>
                        <a:ext uri="{9D8B030D-6E8A-4147-A177-3AD203B41FA5}">
                          <a16:colId xmlns:a16="http://schemas.microsoft.com/office/drawing/2014/main" val="20001"/>
                        </a:ext>
                      </a:extLst>
                    </a:gridCol>
                    <a:gridCol w="1777448">
                      <a:extLst>
                        <a:ext uri="{9D8B030D-6E8A-4147-A177-3AD203B41FA5}">
                          <a16:colId xmlns:a16="http://schemas.microsoft.com/office/drawing/2014/main" val="20002"/>
                        </a:ext>
                      </a:extLst>
                    </a:gridCol>
                    <a:gridCol w="1777448">
                      <a:extLst>
                        <a:ext uri="{9D8B030D-6E8A-4147-A177-3AD203B41FA5}">
                          <a16:colId xmlns:a16="http://schemas.microsoft.com/office/drawing/2014/main" val="20003"/>
                        </a:ext>
                      </a:extLst>
                    </a:gridCol>
                  </a:tblGrid>
                  <a:tr h="264029">
                    <a:tc>
                      <a:txBody>
                        <a:bodyPr/>
                        <a:lstStyle/>
                        <a:p>
                          <a:pPr algn="ctr"/>
                          <a:r>
                            <a:rPr lang="de-DE" sz="1600" dirty="0" err="1" smtClean="0">
                              <a:latin typeface="Calibri" charset="0"/>
                              <a:ea typeface="Calibri" charset="0"/>
                              <a:cs typeface="Calibri" charset="0"/>
                            </a:rPr>
                            <a:t>Teilterm</a:t>
                          </a:r>
                          <a:r>
                            <a:rPr lang="de-DE" sz="1600" dirty="0" smtClean="0">
                              <a:latin typeface="Calibri" charset="0"/>
                              <a:ea typeface="Calibri" charset="0"/>
                              <a:cs typeface="Calibri" charset="0"/>
                            </a:rPr>
                            <a:t> 1</a:t>
                          </a:r>
                          <a:endParaRPr lang="de-DE" sz="1600" dirty="0">
                            <a:latin typeface="Calibri" charset="0"/>
                            <a:ea typeface="Calibri" charset="0"/>
                            <a:cs typeface="Calibri" charset="0"/>
                          </a:endParaRPr>
                        </a:p>
                      </a:txBody>
                      <a:tcPr/>
                    </a:tc>
                    <a:tc>
                      <a:txBody>
                        <a:bodyPr/>
                        <a:lstStyle/>
                        <a:p>
                          <a:pPr algn="ctr"/>
                          <a:r>
                            <a:rPr lang="de-DE" sz="1600" dirty="0" err="1" smtClean="0">
                              <a:latin typeface="Calibri" charset="0"/>
                              <a:ea typeface="Calibri" charset="0"/>
                              <a:cs typeface="Calibri" charset="0"/>
                            </a:rPr>
                            <a:t>Teilterm</a:t>
                          </a:r>
                          <a:r>
                            <a:rPr lang="de-DE" sz="1600" dirty="0" smtClean="0">
                              <a:latin typeface="Calibri" charset="0"/>
                              <a:ea typeface="Calibri" charset="0"/>
                              <a:cs typeface="Calibri" charset="0"/>
                            </a:rPr>
                            <a:t> 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Operation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Neuer</a:t>
                          </a:r>
                          <a:r>
                            <a:rPr lang="de-DE" sz="1600" baseline="0" dirty="0" smtClean="0">
                              <a:latin typeface="Calibri" charset="0"/>
                              <a:ea typeface="Calibri" charset="0"/>
                              <a:cs typeface="Calibri" charset="0"/>
                            </a:rPr>
                            <a:t> Term</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0"/>
                      </a:ext>
                    </a:extLst>
                  </a:tr>
                  <a:tr h="264029">
                    <a:tc>
                      <a:txBody>
                        <a:bodyPr/>
                        <a:lstStyle/>
                        <a:p>
                          <a:pPr algn="ctr"/>
                          <a:r>
                            <a:rPr lang="de-DE" sz="1600" dirty="0" smtClean="0">
                              <a:latin typeface="Calibri" charset="0"/>
                              <a:ea typeface="Calibri" charset="0"/>
                              <a:cs typeface="Calibri" charset="0"/>
                            </a:rPr>
                            <a:t>12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3</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Addition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12 + 3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1"/>
                      </a:ext>
                    </a:extLst>
                  </a:tr>
                  <a:tr h="264029">
                    <a:tc>
                      <a:txBody>
                        <a:bodyPr/>
                        <a:lstStyle/>
                        <a:p>
                          <a:pPr algn="ctr"/>
                          <a:r>
                            <a:rPr lang="de-DE" sz="1600" dirty="0" smtClean="0">
                              <a:latin typeface="Calibri" charset="0"/>
                              <a:ea typeface="Calibri" charset="0"/>
                              <a:cs typeface="Calibri" charset="0"/>
                            </a:rPr>
                            <a:t>12</a:t>
                          </a:r>
                          <a:r>
                            <a:rPr lang="de-DE" sz="1600" baseline="0" dirty="0" smtClean="0">
                              <a:latin typeface="Calibri" charset="0"/>
                              <a:ea typeface="Calibri" charset="0"/>
                              <a:cs typeface="Calibri" charset="0"/>
                            </a:rPr>
                            <a:t> + 3</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5 - 2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Multiplikation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(12 + 3)</a:t>
                          </a:r>
                          <a:r>
                            <a:rPr lang="de-DE" sz="1600" b="0" dirty="0" smtClean="0">
                              <a:latin typeface="Calibri" charset="0"/>
                              <a:ea typeface="Calibri" charset="0"/>
                              <a:cs typeface="Calibri" charset="0"/>
                            </a:rPr>
                            <a:t> </a:t>
                          </a:r>
                          <a14:m>
                            <m:oMath xmlns:m="http://schemas.openxmlformats.org/officeDocument/2006/math">
                              <m:r>
                                <a:rPr lang="de-DE" sz="1600" b="0" i="1" smtClean="0">
                                  <a:latin typeface="Cambria Math" charset="0"/>
                                  <a:ea typeface="Calibri" charset="0"/>
                                  <a:cs typeface="Calibri" charset="0"/>
                                </a:rPr>
                                <m:t>∙</m:t>
                              </m:r>
                            </m:oMath>
                          </a14:m>
                          <a:r>
                            <a:rPr lang="de-DE" sz="1600" dirty="0" smtClean="0">
                              <a:latin typeface="Calibri" charset="0"/>
                              <a:ea typeface="Calibri" charset="0"/>
                              <a:cs typeface="Calibri" charset="0"/>
                            </a:rPr>
                            <a:t> (5 - 2)</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2"/>
                      </a:ext>
                    </a:extLst>
                  </a:tr>
                </a:tbl>
              </a:graphicData>
            </a:graphic>
          </p:graphicFrame>
        </mc:Choice>
        <mc:Fallback xmlns="">
          <p:graphicFrame>
            <p:nvGraphicFramePr>
              <p:cNvPr id="15" name="Tabelle 14"/>
              <p:cNvGraphicFramePr>
                <a:graphicFrameLocks noGrp="1"/>
              </p:cNvGraphicFramePr>
              <p:nvPr>
                <p:extLst>
                  <p:ext uri="{D42A27DB-BD31-4B8C-83A1-F6EECF244321}">
                    <p14:modId xmlns:p14="http://schemas.microsoft.com/office/powerpoint/2010/main" val="317816206"/>
                  </p:ext>
                </p:extLst>
              </p:nvPr>
            </p:nvGraphicFramePr>
            <p:xfrm>
              <a:off x="981100" y="3573016"/>
              <a:ext cx="7109792" cy="1005840"/>
            </p:xfrm>
            <a:graphic>
              <a:graphicData uri="http://schemas.openxmlformats.org/drawingml/2006/table">
                <a:tbl>
                  <a:tblPr firstRow="1" bandRow="1">
                    <a:tableStyleId>{ED083AE6-46FA-4A59-8FB0-9F97EB10719F}</a:tableStyleId>
                  </a:tblPr>
                  <a:tblGrid>
                    <a:gridCol w="1777448"/>
                    <a:gridCol w="1777448"/>
                    <a:gridCol w="1777448"/>
                    <a:gridCol w="1777448"/>
                  </a:tblGrid>
                  <a:tr h="335280">
                    <a:tc>
                      <a:txBody>
                        <a:bodyPr/>
                        <a:lstStyle/>
                        <a:p>
                          <a:pPr algn="ctr"/>
                          <a:r>
                            <a:rPr lang="de-DE" sz="1600" dirty="0" err="1" smtClean="0">
                              <a:latin typeface="Calibri" charset="0"/>
                              <a:ea typeface="Calibri" charset="0"/>
                              <a:cs typeface="Calibri" charset="0"/>
                            </a:rPr>
                            <a:t>Teilterm</a:t>
                          </a:r>
                          <a:r>
                            <a:rPr lang="de-DE" sz="1600" dirty="0" smtClean="0">
                              <a:latin typeface="Calibri" charset="0"/>
                              <a:ea typeface="Calibri" charset="0"/>
                              <a:cs typeface="Calibri" charset="0"/>
                            </a:rPr>
                            <a:t> 1</a:t>
                          </a:r>
                          <a:endParaRPr lang="de-DE" sz="1600" dirty="0">
                            <a:latin typeface="Calibri" charset="0"/>
                            <a:ea typeface="Calibri" charset="0"/>
                            <a:cs typeface="Calibri" charset="0"/>
                          </a:endParaRPr>
                        </a:p>
                      </a:txBody>
                      <a:tcPr/>
                    </a:tc>
                    <a:tc>
                      <a:txBody>
                        <a:bodyPr/>
                        <a:lstStyle/>
                        <a:p>
                          <a:pPr algn="ctr"/>
                          <a:r>
                            <a:rPr lang="de-DE" sz="1600" dirty="0" err="1" smtClean="0">
                              <a:latin typeface="Calibri" charset="0"/>
                              <a:ea typeface="Calibri" charset="0"/>
                              <a:cs typeface="Calibri" charset="0"/>
                            </a:rPr>
                            <a:t>Teilterm</a:t>
                          </a:r>
                          <a:r>
                            <a:rPr lang="de-DE" sz="1600" dirty="0" smtClean="0">
                              <a:latin typeface="Calibri" charset="0"/>
                              <a:ea typeface="Calibri" charset="0"/>
                              <a:cs typeface="Calibri" charset="0"/>
                            </a:rPr>
                            <a:t> 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Operation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Neuer</a:t>
                          </a:r>
                          <a:r>
                            <a:rPr lang="de-DE" sz="1600" baseline="0" dirty="0" smtClean="0">
                              <a:latin typeface="Calibri" charset="0"/>
                              <a:ea typeface="Calibri" charset="0"/>
                              <a:cs typeface="Calibri" charset="0"/>
                            </a:rPr>
                            <a:t> Term</a:t>
                          </a:r>
                          <a:endParaRPr lang="de-DE" sz="1600" dirty="0">
                            <a:latin typeface="Calibri" charset="0"/>
                            <a:ea typeface="Calibri" charset="0"/>
                            <a:cs typeface="Calibri" charset="0"/>
                          </a:endParaRPr>
                        </a:p>
                      </a:txBody>
                      <a:tcPr/>
                    </a:tc>
                  </a:tr>
                  <a:tr h="335280">
                    <a:tc>
                      <a:txBody>
                        <a:bodyPr/>
                        <a:lstStyle/>
                        <a:p>
                          <a:pPr algn="ctr"/>
                          <a:r>
                            <a:rPr lang="de-DE" sz="1600" dirty="0" smtClean="0">
                              <a:latin typeface="Calibri" charset="0"/>
                              <a:ea typeface="Calibri" charset="0"/>
                              <a:cs typeface="Calibri" charset="0"/>
                            </a:rPr>
                            <a:t>12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3</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Addition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12 </a:t>
                          </a:r>
                          <a:r>
                            <a:rPr lang="de-DE" sz="1600" dirty="0" smtClean="0">
                              <a:latin typeface="Calibri" charset="0"/>
                              <a:ea typeface="Calibri" charset="0"/>
                              <a:cs typeface="Calibri" charset="0"/>
                            </a:rPr>
                            <a:t>+ </a:t>
                          </a:r>
                          <a:r>
                            <a:rPr lang="de-DE" sz="1600" dirty="0" smtClean="0">
                              <a:latin typeface="Calibri" charset="0"/>
                              <a:ea typeface="Calibri" charset="0"/>
                              <a:cs typeface="Calibri" charset="0"/>
                            </a:rPr>
                            <a:t>3</a:t>
                          </a:r>
                          <a:endParaRPr lang="de-DE" sz="1600" dirty="0">
                            <a:latin typeface="Calibri" charset="0"/>
                            <a:ea typeface="Calibri" charset="0"/>
                            <a:cs typeface="Calibri" charset="0"/>
                          </a:endParaRPr>
                        </a:p>
                      </a:txBody>
                      <a:tcPr/>
                    </a:tc>
                  </a:tr>
                  <a:tr h="335280">
                    <a:tc>
                      <a:txBody>
                        <a:bodyPr/>
                        <a:lstStyle/>
                        <a:p>
                          <a:pPr algn="ctr"/>
                          <a:r>
                            <a:rPr lang="de-DE" sz="1600" dirty="0" smtClean="0">
                              <a:latin typeface="Calibri" charset="0"/>
                              <a:ea typeface="Calibri" charset="0"/>
                              <a:cs typeface="Calibri" charset="0"/>
                            </a:rPr>
                            <a:t>12</a:t>
                          </a:r>
                          <a:r>
                            <a:rPr lang="de-DE" sz="1600" baseline="0" dirty="0" smtClean="0">
                              <a:latin typeface="Calibri" charset="0"/>
                              <a:ea typeface="Calibri" charset="0"/>
                              <a:cs typeface="Calibri" charset="0"/>
                            </a:rPr>
                            <a:t> + 3</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5 - 2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Multiplikation</a:t>
                          </a:r>
                          <a:endParaRPr lang="de-DE" sz="1600" dirty="0">
                            <a:latin typeface="Calibri" charset="0"/>
                            <a:ea typeface="Calibri" charset="0"/>
                            <a:cs typeface="Calibri" charset="0"/>
                          </a:endParaRPr>
                        </a:p>
                      </a:txBody>
                      <a:tcPr/>
                    </a:tc>
                    <a:tc>
                      <a:txBody>
                        <a:bodyPr/>
                        <a:lstStyle/>
                        <a:p>
                          <a:endParaRPr lang="de-DE"/>
                        </a:p>
                      </a:txBody>
                      <a:tcPr>
                        <a:blipFill rotWithShape="0">
                          <a:blip r:embed="rId3"/>
                          <a:stretch>
                            <a:fillRect l="-300342" t="-207273" r="-1027" b="-21818"/>
                          </a:stretch>
                        </a:blipFill>
                      </a:tcPr>
                    </a:tc>
                  </a:tr>
                </a:tbl>
              </a:graphicData>
            </a:graphic>
          </p:graphicFrame>
        </mc:Fallback>
      </mc:AlternateContent>
      <p:sp>
        <p:nvSpPr>
          <p:cNvPr id="5" name="Textfeld 4"/>
          <p:cNvSpPr txBox="1"/>
          <p:nvPr/>
        </p:nvSpPr>
        <p:spPr>
          <a:xfrm>
            <a:off x="6479604" y="2348880"/>
            <a:ext cx="2304256" cy="246221"/>
          </a:xfrm>
          <a:prstGeom prst="rect">
            <a:avLst/>
          </a:prstGeom>
          <a:noFill/>
        </p:spPr>
        <p:txBody>
          <a:bodyPr wrap="square" rtlCol="0">
            <a:spAutoFit/>
          </a:bodyPr>
          <a:lstStyle/>
          <a:p>
            <a:r>
              <a:rPr lang="de-DE" sz="1000" dirty="0" smtClean="0">
                <a:latin typeface="Calibri" charset="0"/>
                <a:ea typeface="Calibri" charset="0"/>
                <a:cs typeface="Calibri" charset="0"/>
              </a:rPr>
              <a:t>Gottwald, Kästner, Rudolph, 1995, S. 41</a:t>
            </a:r>
            <a:endParaRPr lang="de-DE" sz="1000" dirty="0">
              <a:latin typeface="Calibri" charset="0"/>
              <a:ea typeface="Calibri" charset="0"/>
              <a:cs typeface="Calibri" charset="0"/>
            </a:endParaRPr>
          </a:p>
        </p:txBody>
      </p:sp>
    </p:spTree>
    <p:extLst>
      <p:ext uri="{BB962C8B-B14F-4D97-AF65-F5344CB8AC3E}">
        <p14:creationId xmlns:p14="http://schemas.microsoft.com/office/powerpoint/2010/main" val="1350041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endParaRPr lang="de-DE" dirty="0" smtClean="0"/>
          </a:p>
          <a:p>
            <a:r>
              <a:rPr lang="de-DE" dirty="0" smtClean="0"/>
              <a:t>Definition</a:t>
            </a:r>
            <a:r>
              <a:rPr lang="de-DE" dirty="0"/>
              <a:t>: </a:t>
            </a:r>
          </a:p>
          <a:p>
            <a:pPr marL="400950" lvl="1" indent="0">
              <a:buNone/>
            </a:pPr>
            <a:r>
              <a:rPr lang="de-DE" i="1" dirty="0"/>
              <a:t>Zahlenterme sind alle Zahlzeichen und </a:t>
            </a:r>
            <a:r>
              <a:rPr lang="de-DE" i="1" u="sng" dirty="0"/>
              <a:t>syntaktisch korrekte</a:t>
            </a:r>
            <a:r>
              <a:rPr lang="de-DE" i="1" dirty="0"/>
              <a:t> Aneinanderreihungen solcher Zeichen mit Operationszeichen und Klammern.</a:t>
            </a:r>
          </a:p>
          <a:p>
            <a:r>
              <a:rPr lang="de-DE" dirty="0"/>
              <a:t>Syntaktisch korrekt heißt: Zahlenterme können mit einer für sie zugelassenen Operation zu einem neuen Term verknüpft werden:</a:t>
            </a:r>
          </a:p>
          <a:p>
            <a:endParaRPr lang="de-DE" dirty="0"/>
          </a:p>
        </p:txBody>
      </p:sp>
      <p:sp>
        <p:nvSpPr>
          <p:cNvPr id="2" name="Titel 1"/>
          <p:cNvSpPr>
            <a:spLocks noGrp="1"/>
          </p:cNvSpPr>
          <p:nvPr>
            <p:ph type="title"/>
          </p:nvPr>
        </p:nvSpPr>
        <p:spPr/>
        <p:txBody>
          <a:bodyPr>
            <a:normAutofit fontScale="90000"/>
          </a:bodyPr>
          <a:lstStyle/>
          <a:p>
            <a:pPr algn="ctr"/>
            <a:r>
              <a:rPr lang="de-DE" dirty="0"/>
              <a:t>Was ist ein Term? – Schritt 1: Der Zahlenterm</a:t>
            </a:r>
          </a:p>
        </p:txBody>
      </p:sp>
      <mc:AlternateContent xmlns:mc="http://schemas.openxmlformats.org/markup-compatibility/2006" xmlns:a14="http://schemas.microsoft.com/office/drawing/2010/main">
        <mc:Choice Requires="a14">
          <p:sp>
            <p:nvSpPr>
              <p:cNvPr id="5" name="Textfeld 4"/>
              <p:cNvSpPr txBox="1"/>
              <p:nvPr/>
            </p:nvSpPr>
            <p:spPr>
              <a:xfrm>
                <a:off x="6383" y="3649053"/>
                <a:ext cx="3960440" cy="1569660"/>
              </a:xfrm>
              <a:prstGeom prst="rect">
                <a:avLst/>
              </a:prstGeom>
              <a:noFill/>
            </p:spPr>
            <p:txBody>
              <a:bodyPr wrap="square" rtlCol="0">
                <a:spAutoFit/>
              </a:bodyPr>
              <a:lstStyle/>
              <a:p>
                <a:pPr algn="ctr"/>
                <a:r>
                  <a:rPr lang="de-DE" dirty="0" smtClean="0">
                    <a:latin typeface="Calibri" charset="0"/>
                    <a:ea typeface="Calibri" charset="0"/>
                    <a:cs typeface="Calibri" charset="0"/>
                  </a:rPr>
                  <a:t>Beispiele für Terme:</a:t>
                </a:r>
              </a:p>
              <a:p>
                <a:pPr algn="ctr"/>
                <a:r>
                  <a:rPr lang="de-DE" dirty="0" smtClean="0">
                    <a:latin typeface="Calibri" charset="0"/>
                    <a:ea typeface="Calibri" charset="0"/>
                    <a:cs typeface="Calibri" charset="0"/>
                  </a:rPr>
                  <a:t>12</a:t>
                </a:r>
              </a:p>
              <a:p>
                <a:pPr algn="ctr"/>
                <a:r>
                  <a:rPr lang="de-DE" dirty="0" smtClean="0">
                    <a:latin typeface="Calibri" charset="0"/>
                    <a:ea typeface="Calibri" charset="0"/>
                    <a:cs typeface="Calibri" charset="0"/>
                  </a:rPr>
                  <a:t>12 + 3</a:t>
                </a:r>
              </a:p>
              <a:p>
                <a:pPr algn="ctr"/>
                <a:r>
                  <a:rPr lang="de-DE" dirty="0" smtClean="0">
                    <a:latin typeface="Calibri" charset="0"/>
                    <a:ea typeface="Calibri" charset="0"/>
                    <a:cs typeface="Calibri" charset="0"/>
                  </a:rPr>
                  <a:t>(12 + 3)</a:t>
                </a:r>
                <a14:m>
                  <m:oMath xmlns:m="http://schemas.openxmlformats.org/officeDocument/2006/math">
                    <m:r>
                      <a:rPr lang="de-DE" i="1">
                        <a:latin typeface="Cambria Math" charset="0"/>
                        <a:ea typeface="Calibri" charset="0"/>
                        <a:cs typeface="Calibri" charset="0"/>
                      </a:rPr>
                      <m:t>∙</m:t>
                    </m:r>
                  </m:oMath>
                </a14:m>
                <a:r>
                  <a:rPr lang="de-DE" dirty="0" smtClean="0">
                    <a:latin typeface="Calibri" charset="0"/>
                    <a:ea typeface="Calibri" charset="0"/>
                    <a:cs typeface="Calibri" charset="0"/>
                  </a:rPr>
                  <a:t>(5 – 2)</a:t>
                </a:r>
                <a:endParaRPr lang="de-DE" dirty="0">
                  <a:latin typeface="Calibri" charset="0"/>
                  <a:ea typeface="Calibri" charset="0"/>
                  <a:cs typeface="Calibri" charset="0"/>
                </a:endParaRPr>
              </a:p>
            </p:txBody>
          </p:sp>
        </mc:Choice>
        <mc:Fallback xmlns="">
          <p:sp>
            <p:nvSpPr>
              <p:cNvPr id="5" name="Textfeld 4"/>
              <p:cNvSpPr txBox="1">
                <a:spLocks noRot="1" noChangeAspect="1" noMove="1" noResize="1" noEditPoints="1" noAdjustHandles="1" noChangeArrowheads="1" noChangeShapeType="1" noTextEdit="1"/>
              </p:cNvSpPr>
              <p:nvPr/>
            </p:nvSpPr>
            <p:spPr>
              <a:xfrm>
                <a:off x="6383" y="3649053"/>
                <a:ext cx="3960440" cy="1569660"/>
              </a:xfrm>
              <a:prstGeom prst="rect">
                <a:avLst/>
              </a:prstGeom>
              <a:blipFill rotWithShape="0">
                <a:blip r:embed="rId3"/>
                <a:stretch>
                  <a:fillRect t="-3113" b="-8171"/>
                </a:stretch>
              </a:blipFill>
            </p:spPr>
            <p:txBody>
              <a:bodyPr/>
              <a:lstStyle/>
              <a:p>
                <a:r>
                  <a:rPr lang="de-DE">
                    <a:noFill/>
                  </a:rPr>
                  <a:t> </a:t>
                </a:r>
              </a:p>
            </p:txBody>
          </p:sp>
        </mc:Fallback>
      </mc:AlternateContent>
      <p:sp>
        <p:nvSpPr>
          <p:cNvPr id="7" name="Textfeld 6"/>
          <p:cNvSpPr txBox="1"/>
          <p:nvPr/>
        </p:nvSpPr>
        <p:spPr>
          <a:xfrm>
            <a:off x="4283968" y="3649053"/>
            <a:ext cx="3960440" cy="1938992"/>
          </a:xfrm>
          <a:prstGeom prst="rect">
            <a:avLst/>
          </a:prstGeom>
          <a:noFill/>
        </p:spPr>
        <p:txBody>
          <a:bodyPr wrap="square" rtlCol="0">
            <a:spAutoFit/>
          </a:bodyPr>
          <a:lstStyle/>
          <a:p>
            <a:pPr algn="ctr"/>
            <a:r>
              <a:rPr lang="de-DE" dirty="0" smtClean="0">
                <a:latin typeface="Calibri" charset="0"/>
                <a:ea typeface="Calibri" charset="0"/>
                <a:cs typeface="Calibri" charset="0"/>
              </a:rPr>
              <a:t>Gegenbeispiele:</a:t>
            </a:r>
          </a:p>
          <a:p>
            <a:pPr algn="ctr"/>
            <a:r>
              <a:rPr lang="de-DE" dirty="0" smtClean="0"/>
              <a:t>13 : 0</a:t>
            </a:r>
          </a:p>
          <a:p>
            <a:pPr algn="ctr"/>
            <a:r>
              <a:rPr lang="de-DE" dirty="0" smtClean="0"/>
              <a:t>12 &gt; 4</a:t>
            </a:r>
          </a:p>
          <a:p>
            <a:pPr algn="ctr"/>
            <a:r>
              <a:rPr lang="de-DE" dirty="0" smtClean="0"/>
              <a:t>6 + 3 = 9</a:t>
            </a:r>
          </a:p>
          <a:p>
            <a:pPr algn="ctr"/>
            <a:r>
              <a:rPr lang="de-DE" dirty="0"/>
              <a:t> </a:t>
            </a:r>
            <a:r>
              <a:rPr lang="de-DE" dirty="0" smtClean="0"/>
              <a:t>3 + : 2</a:t>
            </a:r>
          </a:p>
        </p:txBody>
      </p:sp>
      <p:grpSp>
        <p:nvGrpSpPr>
          <p:cNvPr id="17" name="Gruppierung 16"/>
          <p:cNvGrpSpPr/>
          <p:nvPr/>
        </p:nvGrpSpPr>
        <p:grpSpPr>
          <a:xfrm>
            <a:off x="3563888" y="3429000"/>
            <a:ext cx="2244221" cy="1620000"/>
            <a:chOff x="3533124" y="3753216"/>
            <a:chExt cx="2244221" cy="1620000"/>
          </a:xfrm>
        </p:grpSpPr>
        <p:sp>
          <p:nvSpPr>
            <p:cNvPr id="18" name="Textfeld 17"/>
            <p:cNvSpPr txBox="1">
              <a:spLocks noChangeAspect="1"/>
            </p:cNvSpPr>
            <p:nvPr/>
          </p:nvSpPr>
          <p:spPr>
            <a:xfrm>
              <a:off x="3533124" y="3753216"/>
              <a:ext cx="1620000" cy="162000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nchorCtr="1">
              <a:spAutoFit/>
            </a:bodyPr>
            <a:lstStyle/>
            <a:p>
              <a:r>
                <a:rPr lang="de-DE" sz="1200" dirty="0" smtClean="0"/>
                <a:t>Keine syntaktisch </a:t>
              </a:r>
              <a:r>
                <a:rPr lang="de-DE" sz="1200" smtClean="0"/>
                <a:t>korrekte Aneinander-reihung von Zeichen</a:t>
              </a:r>
              <a:r>
                <a:rPr lang="de-DE" sz="1200" dirty="0" smtClean="0"/>
                <a:t>:</a:t>
              </a:r>
            </a:p>
            <a:p>
              <a:r>
                <a:rPr lang="de-DE" sz="1200" dirty="0" smtClean="0"/>
                <a:t>Es darf nicht durch Null geteilt werden.</a:t>
              </a:r>
              <a:endParaRPr lang="de-DE" sz="1200" dirty="0"/>
            </a:p>
          </p:txBody>
        </p:sp>
        <p:cxnSp>
          <p:nvCxnSpPr>
            <p:cNvPr id="19" name="Gerade Verbindung mit Pfeil 18"/>
            <p:cNvCxnSpPr/>
            <p:nvPr/>
          </p:nvCxnSpPr>
          <p:spPr bwMode="auto">
            <a:xfrm>
              <a:off x="5153124" y="4563216"/>
              <a:ext cx="624221" cy="8784"/>
            </a:xfrm>
            <a:prstGeom prst="straightConnector1">
              <a:avLst/>
            </a:prstGeom>
            <a:solidFill>
              <a:schemeClr val="accent1"/>
            </a:solidFill>
            <a:ln w="9525" cap="flat" cmpd="sng" algn="ctr">
              <a:solidFill>
                <a:schemeClr val="tx1"/>
              </a:solidFill>
              <a:prstDash val="solid"/>
              <a:round/>
              <a:headEnd type="none" w="med" len="med"/>
              <a:tailEnd type="arrow"/>
            </a:ln>
            <a:effectLst/>
          </p:spPr>
        </p:cxnSp>
      </p:grpSp>
      <p:sp>
        <p:nvSpPr>
          <p:cNvPr id="9" name="Textfeld 8"/>
          <p:cNvSpPr txBox="1"/>
          <p:nvPr/>
        </p:nvSpPr>
        <p:spPr>
          <a:xfrm>
            <a:off x="6479604" y="2348880"/>
            <a:ext cx="2304256" cy="246221"/>
          </a:xfrm>
          <a:prstGeom prst="rect">
            <a:avLst/>
          </a:prstGeom>
          <a:noFill/>
        </p:spPr>
        <p:txBody>
          <a:bodyPr wrap="square" rtlCol="0">
            <a:spAutoFit/>
          </a:bodyPr>
          <a:lstStyle/>
          <a:p>
            <a:r>
              <a:rPr lang="de-DE" sz="1000" dirty="0" smtClean="0">
                <a:latin typeface="Calibri" charset="0"/>
                <a:ea typeface="Calibri" charset="0"/>
                <a:cs typeface="Calibri" charset="0"/>
              </a:rPr>
              <a:t>Gottwald, Kästner, Rudolph, 1995, S. 41</a:t>
            </a:r>
            <a:endParaRPr lang="de-DE" sz="1000" dirty="0">
              <a:latin typeface="Calibri" charset="0"/>
              <a:ea typeface="Calibri" charset="0"/>
              <a:cs typeface="Calibri" charset="0"/>
            </a:endParaRPr>
          </a:p>
        </p:txBody>
      </p:sp>
    </p:spTree>
    <p:extLst>
      <p:ext uri="{BB962C8B-B14F-4D97-AF65-F5344CB8AC3E}">
        <p14:creationId xmlns:p14="http://schemas.microsoft.com/office/powerpoint/2010/main" val="1485558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endParaRPr lang="de-DE" dirty="0" smtClean="0"/>
          </a:p>
          <a:p>
            <a:r>
              <a:rPr lang="de-DE" dirty="0" smtClean="0"/>
              <a:t>Definition</a:t>
            </a:r>
            <a:r>
              <a:rPr lang="de-DE" dirty="0"/>
              <a:t>: </a:t>
            </a:r>
          </a:p>
          <a:p>
            <a:pPr marL="400950" lvl="1" indent="0">
              <a:buNone/>
            </a:pPr>
            <a:r>
              <a:rPr lang="de-DE" i="1" dirty="0"/>
              <a:t>Zahlenterme sind alle Zahlzeichen und </a:t>
            </a:r>
            <a:r>
              <a:rPr lang="de-DE" i="1" u="sng" dirty="0"/>
              <a:t>syntaktisch korrekte</a:t>
            </a:r>
            <a:r>
              <a:rPr lang="de-DE" i="1" dirty="0"/>
              <a:t> Aneinanderreihungen solcher Zeichen mit Operationszeichen und Klammern.</a:t>
            </a:r>
          </a:p>
          <a:p>
            <a:r>
              <a:rPr lang="de-DE" dirty="0"/>
              <a:t>Syntaktisch korrekt heißt: Zahlenterme können mit einer für sie zugelassenen Operation zu einem neuen Term verknüpft werden:</a:t>
            </a:r>
          </a:p>
          <a:p>
            <a:endParaRPr lang="de-DE" dirty="0"/>
          </a:p>
        </p:txBody>
      </p:sp>
      <p:sp>
        <p:nvSpPr>
          <p:cNvPr id="2" name="Titel 1"/>
          <p:cNvSpPr>
            <a:spLocks noGrp="1"/>
          </p:cNvSpPr>
          <p:nvPr>
            <p:ph type="title"/>
          </p:nvPr>
        </p:nvSpPr>
        <p:spPr/>
        <p:txBody>
          <a:bodyPr>
            <a:normAutofit fontScale="90000"/>
          </a:bodyPr>
          <a:lstStyle/>
          <a:p>
            <a:pPr algn="ctr"/>
            <a:r>
              <a:rPr lang="de-DE" dirty="0"/>
              <a:t>Was ist ein Term? – Schritt 1: Der Zahlenterm</a:t>
            </a:r>
          </a:p>
        </p:txBody>
      </p:sp>
      <mc:AlternateContent xmlns:mc="http://schemas.openxmlformats.org/markup-compatibility/2006" xmlns:a14="http://schemas.microsoft.com/office/drawing/2010/main">
        <mc:Choice Requires="a14">
          <p:sp>
            <p:nvSpPr>
              <p:cNvPr id="5" name="Textfeld 4"/>
              <p:cNvSpPr txBox="1"/>
              <p:nvPr/>
            </p:nvSpPr>
            <p:spPr>
              <a:xfrm>
                <a:off x="6383" y="3649053"/>
                <a:ext cx="3960440" cy="1569660"/>
              </a:xfrm>
              <a:prstGeom prst="rect">
                <a:avLst/>
              </a:prstGeom>
              <a:noFill/>
            </p:spPr>
            <p:txBody>
              <a:bodyPr wrap="square" rtlCol="0">
                <a:spAutoFit/>
              </a:bodyPr>
              <a:lstStyle/>
              <a:p>
                <a:pPr algn="ctr"/>
                <a:r>
                  <a:rPr lang="de-DE" dirty="0" smtClean="0">
                    <a:latin typeface="Calibri" charset="0"/>
                    <a:ea typeface="Calibri" charset="0"/>
                    <a:cs typeface="Calibri" charset="0"/>
                  </a:rPr>
                  <a:t>Beispiele für Terme:</a:t>
                </a:r>
              </a:p>
              <a:p>
                <a:pPr algn="ctr"/>
                <a:r>
                  <a:rPr lang="de-DE" dirty="0" smtClean="0">
                    <a:latin typeface="Calibri" charset="0"/>
                    <a:ea typeface="Calibri" charset="0"/>
                    <a:cs typeface="Calibri" charset="0"/>
                  </a:rPr>
                  <a:t>12</a:t>
                </a:r>
              </a:p>
              <a:p>
                <a:pPr algn="ctr"/>
                <a:r>
                  <a:rPr lang="de-DE" dirty="0" smtClean="0">
                    <a:latin typeface="Calibri" charset="0"/>
                    <a:ea typeface="Calibri" charset="0"/>
                    <a:cs typeface="Calibri" charset="0"/>
                  </a:rPr>
                  <a:t>12 + 3</a:t>
                </a:r>
              </a:p>
              <a:p>
                <a:pPr algn="ctr"/>
                <a:r>
                  <a:rPr lang="de-DE" dirty="0" smtClean="0">
                    <a:latin typeface="Calibri" charset="0"/>
                    <a:ea typeface="Calibri" charset="0"/>
                    <a:cs typeface="Calibri" charset="0"/>
                  </a:rPr>
                  <a:t>(12 + 3)</a:t>
                </a:r>
                <a14:m>
                  <m:oMath xmlns:m="http://schemas.openxmlformats.org/officeDocument/2006/math">
                    <m:r>
                      <a:rPr lang="de-DE" i="1">
                        <a:latin typeface="Cambria Math" charset="0"/>
                        <a:ea typeface="Calibri" charset="0"/>
                        <a:cs typeface="Calibri" charset="0"/>
                      </a:rPr>
                      <m:t>∙</m:t>
                    </m:r>
                  </m:oMath>
                </a14:m>
                <a:r>
                  <a:rPr lang="de-DE" dirty="0" smtClean="0">
                    <a:latin typeface="Calibri" charset="0"/>
                    <a:ea typeface="Calibri" charset="0"/>
                    <a:cs typeface="Calibri" charset="0"/>
                  </a:rPr>
                  <a:t>(5 – 2)</a:t>
                </a:r>
                <a:endParaRPr lang="de-DE" dirty="0">
                  <a:latin typeface="Calibri" charset="0"/>
                  <a:ea typeface="Calibri" charset="0"/>
                  <a:cs typeface="Calibri" charset="0"/>
                </a:endParaRPr>
              </a:p>
            </p:txBody>
          </p:sp>
        </mc:Choice>
        <mc:Fallback xmlns="">
          <p:sp>
            <p:nvSpPr>
              <p:cNvPr id="5" name="Textfeld 4"/>
              <p:cNvSpPr txBox="1">
                <a:spLocks noRot="1" noChangeAspect="1" noMove="1" noResize="1" noEditPoints="1" noAdjustHandles="1" noChangeArrowheads="1" noChangeShapeType="1" noTextEdit="1"/>
              </p:cNvSpPr>
              <p:nvPr/>
            </p:nvSpPr>
            <p:spPr>
              <a:xfrm>
                <a:off x="6383" y="3649053"/>
                <a:ext cx="3960440" cy="1569660"/>
              </a:xfrm>
              <a:prstGeom prst="rect">
                <a:avLst/>
              </a:prstGeom>
              <a:blipFill rotWithShape="0">
                <a:blip r:embed="rId3"/>
                <a:stretch>
                  <a:fillRect t="-3113" b="-8171"/>
                </a:stretch>
              </a:blipFill>
            </p:spPr>
            <p:txBody>
              <a:bodyPr/>
              <a:lstStyle/>
              <a:p>
                <a:r>
                  <a:rPr lang="de-DE">
                    <a:noFill/>
                  </a:rPr>
                  <a:t> </a:t>
                </a:r>
              </a:p>
            </p:txBody>
          </p:sp>
        </mc:Fallback>
      </mc:AlternateContent>
      <p:sp>
        <p:nvSpPr>
          <p:cNvPr id="7" name="Textfeld 6"/>
          <p:cNvSpPr txBox="1"/>
          <p:nvPr/>
        </p:nvSpPr>
        <p:spPr>
          <a:xfrm>
            <a:off x="4283968" y="3649053"/>
            <a:ext cx="3960440" cy="1938992"/>
          </a:xfrm>
          <a:prstGeom prst="rect">
            <a:avLst/>
          </a:prstGeom>
          <a:noFill/>
        </p:spPr>
        <p:txBody>
          <a:bodyPr wrap="square" rtlCol="0">
            <a:spAutoFit/>
          </a:bodyPr>
          <a:lstStyle/>
          <a:p>
            <a:pPr algn="ctr"/>
            <a:r>
              <a:rPr lang="de-DE" dirty="0" smtClean="0">
                <a:latin typeface="Calibri" charset="0"/>
                <a:ea typeface="Calibri" charset="0"/>
                <a:cs typeface="Calibri" charset="0"/>
              </a:rPr>
              <a:t>Gegenbeispiele:</a:t>
            </a:r>
          </a:p>
          <a:p>
            <a:pPr algn="ctr"/>
            <a:r>
              <a:rPr lang="de-DE" dirty="0" smtClean="0"/>
              <a:t>13 : 0</a:t>
            </a:r>
          </a:p>
          <a:p>
            <a:pPr algn="ctr"/>
            <a:r>
              <a:rPr lang="de-DE" dirty="0" smtClean="0"/>
              <a:t>12 &gt; 4</a:t>
            </a:r>
          </a:p>
          <a:p>
            <a:pPr algn="ctr"/>
            <a:r>
              <a:rPr lang="de-DE" dirty="0" smtClean="0"/>
              <a:t>6 + 3 = 9</a:t>
            </a:r>
          </a:p>
          <a:p>
            <a:pPr algn="ctr"/>
            <a:r>
              <a:rPr lang="de-DE" dirty="0"/>
              <a:t> </a:t>
            </a:r>
            <a:r>
              <a:rPr lang="de-DE" dirty="0" smtClean="0"/>
              <a:t>3 + : 2</a:t>
            </a:r>
          </a:p>
        </p:txBody>
      </p:sp>
      <p:grpSp>
        <p:nvGrpSpPr>
          <p:cNvPr id="29" name="Gruppierung 28"/>
          <p:cNvGrpSpPr/>
          <p:nvPr/>
        </p:nvGrpSpPr>
        <p:grpSpPr>
          <a:xfrm>
            <a:off x="6927274" y="4214899"/>
            <a:ext cx="2047998" cy="1200329"/>
            <a:chOff x="6927274" y="4214899"/>
            <a:chExt cx="2047998" cy="1200329"/>
          </a:xfrm>
        </p:grpSpPr>
        <p:sp>
          <p:nvSpPr>
            <p:cNvPr id="11" name="Textfeld 10"/>
            <p:cNvSpPr txBox="1">
              <a:spLocks/>
            </p:cNvSpPr>
            <p:nvPr/>
          </p:nvSpPr>
          <p:spPr>
            <a:xfrm>
              <a:off x="7355272" y="4214899"/>
              <a:ext cx="1620000" cy="1200329"/>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nchorCtr="1">
              <a:spAutoFit/>
            </a:bodyPr>
            <a:lstStyle/>
            <a:p>
              <a:r>
                <a:rPr lang="de-DE" sz="1200" dirty="0"/>
                <a:t>Ein </a:t>
              </a:r>
              <a:r>
                <a:rPr lang="de-DE" sz="1200" i="1" dirty="0"/>
                <a:t>Ausdruck</a:t>
              </a:r>
              <a:r>
                <a:rPr lang="de-DE" sz="1200" dirty="0"/>
                <a:t> zum </a:t>
              </a:r>
              <a:r>
                <a:rPr lang="de-DE" sz="1200" dirty="0" smtClean="0"/>
                <a:t>Vergleichen </a:t>
              </a:r>
              <a:r>
                <a:rPr lang="de-DE" sz="1200" dirty="0"/>
                <a:t>ist kein Term. </a:t>
              </a:r>
              <a:r>
                <a:rPr lang="de-DE" sz="1200" dirty="0" smtClean="0"/>
                <a:t>Es </a:t>
              </a:r>
              <a:r>
                <a:rPr lang="de-DE" sz="1200" dirty="0"/>
                <a:t>handelt sich dabei </a:t>
              </a:r>
            </a:p>
            <a:p>
              <a:r>
                <a:rPr lang="de-DE" sz="1200" dirty="0"/>
                <a:t>nicht </a:t>
              </a:r>
              <a:r>
                <a:rPr lang="de-DE" sz="1200" dirty="0" smtClean="0"/>
                <a:t>(ausschließlich) um </a:t>
              </a:r>
              <a:r>
                <a:rPr lang="de-DE" sz="1200" dirty="0"/>
                <a:t>eine Operation.</a:t>
              </a:r>
            </a:p>
          </p:txBody>
        </p:sp>
        <p:cxnSp>
          <p:nvCxnSpPr>
            <p:cNvPr id="12" name="Gerade Verbindung mit Pfeil 11"/>
            <p:cNvCxnSpPr>
              <a:stCxn id="11" idx="1"/>
            </p:cNvCxnSpPr>
            <p:nvPr/>
          </p:nvCxnSpPr>
          <p:spPr bwMode="auto">
            <a:xfrm flipH="1" flipV="1">
              <a:off x="6927274" y="4613564"/>
              <a:ext cx="427998" cy="2015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7" name="Gerade Verbindung mit Pfeil 16"/>
            <p:cNvCxnSpPr>
              <a:stCxn id="11" idx="1"/>
            </p:cNvCxnSpPr>
            <p:nvPr/>
          </p:nvCxnSpPr>
          <p:spPr bwMode="auto">
            <a:xfrm flipH="1">
              <a:off x="6927274" y="4815064"/>
              <a:ext cx="427998" cy="144863"/>
            </a:xfrm>
            <a:prstGeom prst="straightConnector1">
              <a:avLst/>
            </a:prstGeom>
            <a:solidFill>
              <a:schemeClr val="accent1"/>
            </a:solidFill>
            <a:ln w="9525" cap="flat" cmpd="sng" algn="ctr">
              <a:solidFill>
                <a:schemeClr val="tx1"/>
              </a:solidFill>
              <a:prstDash val="solid"/>
              <a:round/>
              <a:headEnd type="none" w="med" len="med"/>
              <a:tailEnd type="arrow"/>
            </a:ln>
            <a:effectLst/>
          </p:spPr>
        </p:cxnSp>
      </p:grpSp>
      <p:grpSp>
        <p:nvGrpSpPr>
          <p:cNvPr id="30" name="Gruppierung 29"/>
          <p:cNvGrpSpPr/>
          <p:nvPr/>
        </p:nvGrpSpPr>
        <p:grpSpPr>
          <a:xfrm>
            <a:off x="3563888" y="3429000"/>
            <a:ext cx="2244221" cy="1620000"/>
            <a:chOff x="3533124" y="3753216"/>
            <a:chExt cx="2244221" cy="1620000"/>
          </a:xfrm>
        </p:grpSpPr>
        <p:sp>
          <p:nvSpPr>
            <p:cNvPr id="31" name="Textfeld 30"/>
            <p:cNvSpPr txBox="1">
              <a:spLocks noChangeAspect="1"/>
            </p:cNvSpPr>
            <p:nvPr/>
          </p:nvSpPr>
          <p:spPr>
            <a:xfrm>
              <a:off x="3533124" y="3753216"/>
              <a:ext cx="1620000" cy="162000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nchorCtr="1">
              <a:spAutoFit/>
            </a:bodyPr>
            <a:lstStyle/>
            <a:p>
              <a:r>
                <a:rPr lang="de-DE" sz="1200" dirty="0" smtClean="0"/>
                <a:t>Keine syntaktisch </a:t>
              </a:r>
              <a:r>
                <a:rPr lang="de-DE" sz="1200" smtClean="0"/>
                <a:t>korrekte Aneinander-reihung von Zeichen</a:t>
              </a:r>
              <a:r>
                <a:rPr lang="de-DE" sz="1200" dirty="0" smtClean="0"/>
                <a:t>:</a:t>
              </a:r>
            </a:p>
            <a:p>
              <a:r>
                <a:rPr lang="de-DE" sz="1200" dirty="0" smtClean="0"/>
                <a:t>Es darf nicht durch Null geteilt werden.</a:t>
              </a:r>
              <a:endParaRPr lang="de-DE" sz="1200" dirty="0"/>
            </a:p>
          </p:txBody>
        </p:sp>
        <p:cxnSp>
          <p:nvCxnSpPr>
            <p:cNvPr id="32" name="Gerade Verbindung mit Pfeil 31"/>
            <p:cNvCxnSpPr/>
            <p:nvPr/>
          </p:nvCxnSpPr>
          <p:spPr bwMode="auto">
            <a:xfrm>
              <a:off x="5153124" y="4563216"/>
              <a:ext cx="624221" cy="8784"/>
            </a:xfrm>
            <a:prstGeom prst="straightConnector1">
              <a:avLst/>
            </a:prstGeom>
            <a:solidFill>
              <a:schemeClr val="accent1"/>
            </a:solidFill>
            <a:ln w="9525" cap="flat" cmpd="sng" algn="ctr">
              <a:solidFill>
                <a:schemeClr val="tx1"/>
              </a:solidFill>
              <a:prstDash val="solid"/>
              <a:round/>
              <a:headEnd type="none" w="med" len="med"/>
              <a:tailEnd type="arrow"/>
            </a:ln>
            <a:effectLst/>
          </p:spPr>
        </p:cxnSp>
      </p:grpSp>
      <p:sp>
        <p:nvSpPr>
          <p:cNvPr id="13" name="Textfeld 12"/>
          <p:cNvSpPr txBox="1"/>
          <p:nvPr/>
        </p:nvSpPr>
        <p:spPr>
          <a:xfrm>
            <a:off x="6479604" y="2348880"/>
            <a:ext cx="2304256" cy="246221"/>
          </a:xfrm>
          <a:prstGeom prst="rect">
            <a:avLst/>
          </a:prstGeom>
          <a:noFill/>
        </p:spPr>
        <p:txBody>
          <a:bodyPr wrap="square" rtlCol="0">
            <a:spAutoFit/>
          </a:bodyPr>
          <a:lstStyle/>
          <a:p>
            <a:r>
              <a:rPr lang="de-DE" sz="1000" dirty="0" smtClean="0">
                <a:latin typeface="Calibri" charset="0"/>
                <a:ea typeface="Calibri" charset="0"/>
                <a:cs typeface="Calibri" charset="0"/>
              </a:rPr>
              <a:t>Gottwald, Kästner, Rudolph, 1995, S. 41</a:t>
            </a:r>
            <a:endParaRPr lang="de-DE" sz="1000" dirty="0">
              <a:latin typeface="Calibri" charset="0"/>
              <a:ea typeface="Calibri" charset="0"/>
              <a:cs typeface="Calibri" charset="0"/>
            </a:endParaRPr>
          </a:p>
        </p:txBody>
      </p:sp>
    </p:spTree>
    <p:extLst>
      <p:ext uri="{BB962C8B-B14F-4D97-AF65-F5344CB8AC3E}">
        <p14:creationId xmlns:p14="http://schemas.microsoft.com/office/powerpoint/2010/main" val="1455582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endParaRPr lang="de-DE" dirty="0" smtClean="0"/>
          </a:p>
          <a:p>
            <a:r>
              <a:rPr lang="de-DE" dirty="0" smtClean="0"/>
              <a:t>Definition</a:t>
            </a:r>
            <a:r>
              <a:rPr lang="de-DE" dirty="0"/>
              <a:t>: </a:t>
            </a:r>
          </a:p>
          <a:p>
            <a:pPr marL="400950" lvl="1" indent="0">
              <a:buNone/>
            </a:pPr>
            <a:r>
              <a:rPr lang="de-DE" i="1" dirty="0"/>
              <a:t>Zahlenterme sind alle Zahlzeichen und </a:t>
            </a:r>
            <a:r>
              <a:rPr lang="de-DE" i="1" u="sng" dirty="0"/>
              <a:t>syntaktisch korrekte</a:t>
            </a:r>
            <a:r>
              <a:rPr lang="de-DE" i="1" dirty="0"/>
              <a:t> Aneinanderreihungen solcher Zeichen mit Operationszeichen und Klammern.</a:t>
            </a:r>
          </a:p>
          <a:p>
            <a:r>
              <a:rPr lang="de-DE" dirty="0"/>
              <a:t>Syntaktisch korrekt heißt: Zahlenterme können mit einer für sie zugelassenen Operation zu einem neuen Term verknüpft werden:</a:t>
            </a:r>
          </a:p>
          <a:p>
            <a:endParaRPr lang="de-DE" dirty="0"/>
          </a:p>
        </p:txBody>
      </p:sp>
      <p:sp>
        <p:nvSpPr>
          <p:cNvPr id="2" name="Titel 1"/>
          <p:cNvSpPr>
            <a:spLocks noGrp="1"/>
          </p:cNvSpPr>
          <p:nvPr>
            <p:ph type="title"/>
          </p:nvPr>
        </p:nvSpPr>
        <p:spPr/>
        <p:txBody>
          <a:bodyPr>
            <a:normAutofit fontScale="90000"/>
          </a:bodyPr>
          <a:lstStyle/>
          <a:p>
            <a:pPr algn="ctr"/>
            <a:r>
              <a:rPr lang="de-DE" dirty="0"/>
              <a:t>Was ist ein Term? – Schritt 1: Der Zahlenterm</a:t>
            </a:r>
          </a:p>
        </p:txBody>
      </p:sp>
      <mc:AlternateContent xmlns:mc="http://schemas.openxmlformats.org/markup-compatibility/2006" xmlns:a14="http://schemas.microsoft.com/office/drawing/2010/main">
        <mc:Choice Requires="a14">
          <p:sp>
            <p:nvSpPr>
              <p:cNvPr id="5" name="Textfeld 4"/>
              <p:cNvSpPr txBox="1"/>
              <p:nvPr/>
            </p:nvSpPr>
            <p:spPr>
              <a:xfrm>
                <a:off x="6383" y="3649053"/>
                <a:ext cx="3960440" cy="1569660"/>
              </a:xfrm>
              <a:prstGeom prst="rect">
                <a:avLst/>
              </a:prstGeom>
              <a:noFill/>
            </p:spPr>
            <p:txBody>
              <a:bodyPr wrap="square" rtlCol="0">
                <a:spAutoFit/>
              </a:bodyPr>
              <a:lstStyle/>
              <a:p>
                <a:pPr algn="ctr"/>
                <a:r>
                  <a:rPr lang="de-DE" dirty="0" smtClean="0">
                    <a:latin typeface="Calibri" charset="0"/>
                    <a:ea typeface="Calibri" charset="0"/>
                    <a:cs typeface="Calibri" charset="0"/>
                  </a:rPr>
                  <a:t>Beispiele für Terme:</a:t>
                </a:r>
              </a:p>
              <a:p>
                <a:pPr algn="ctr"/>
                <a:r>
                  <a:rPr lang="de-DE" dirty="0" smtClean="0">
                    <a:latin typeface="Calibri" charset="0"/>
                    <a:ea typeface="Calibri" charset="0"/>
                    <a:cs typeface="Calibri" charset="0"/>
                  </a:rPr>
                  <a:t>12</a:t>
                </a:r>
              </a:p>
              <a:p>
                <a:pPr algn="ctr"/>
                <a:r>
                  <a:rPr lang="de-DE" dirty="0" smtClean="0">
                    <a:latin typeface="Calibri" charset="0"/>
                    <a:ea typeface="Calibri" charset="0"/>
                    <a:cs typeface="Calibri" charset="0"/>
                  </a:rPr>
                  <a:t>12 + 3</a:t>
                </a:r>
              </a:p>
              <a:p>
                <a:pPr algn="ctr"/>
                <a:r>
                  <a:rPr lang="de-DE" dirty="0" smtClean="0">
                    <a:latin typeface="Calibri" charset="0"/>
                    <a:ea typeface="Calibri" charset="0"/>
                    <a:cs typeface="Calibri" charset="0"/>
                  </a:rPr>
                  <a:t>(12 + 3)</a:t>
                </a:r>
                <a14:m>
                  <m:oMath xmlns:m="http://schemas.openxmlformats.org/officeDocument/2006/math">
                    <m:r>
                      <a:rPr lang="de-DE" i="1">
                        <a:latin typeface="Cambria Math" charset="0"/>
                        <a:ea typeface="Calibri" charset="0"/>
                        <a:cs typeface="Calibri" charset="0"/>
                      </a:rPr>
                      <m:t>∙</m:t>
                    </m:r>
                  </m:oMath>
                </a14:m>
                <a:r>
                  <a:rPr lang="de-DE" dirty="0" smtClean="0">
                    <a:latin typeface="Calibri" charset="0"/>
                    <a:ea typeface="Calibri" charset="0"/>
                    <a:cs typeface="Calibri" charset="0"/>
                  </a:rPr>
                  <a:t>(5 – 2)</a:t>
                </a:r>
                <a:endParaRPr lang="de-DE" dirty="0">
                  <a:latin typeface="Calibri" charset="0"/>
                  <a:ea typeface="Calibri" charset="0"/>
                  <a:cs typeface="Calibri" charset="0"/>
                </a:endParaRPr>
              </a:p>
            </p:txBody>
          </p:sp>
        </mc:Choice>
        <mc:Fallback xmlns="">
          <p:sp>
            <p:nvSpPr>
              <p:cNvPr id="5" name="Textfeld 4"/>
              <p:cNvSpPr txBox="1">
                <a:spLocks noRot="1" noChangeAspect="1" noMove="1" noResize="1" noEditPoints="1" noAdjustHandles="1" noChangeArrowheads="1" noChangeShapeType="1" noTextEdit="1"/>
              </p:cNvSpPr>
              <p:nvPr/>
            </p:nvSpPr>
            <p:spPr>
              <a:xfrm>
                <a:off x="6383" y="3649053"/>
                <a:ext cx="3960440" cy="1569660"/>
              </a:xfrm>
              <a:prstGeom prst="rect">
                <a:avLst/>
              </a:prstGeom>
              <a:blipFill rotWithShape="0">
                <a:blip r:embed="rId3"/>
                <a:stretch>
                  <a:fillRect t="-3113" b="-8171"/>
                </a:stretch>
              </a:blipFill>
            </p:spPr>
            <p:txBody>
              <a:bodyPr/>
              <a:lstStyle/>
              <a:p>
                <a:r>
                  <a:rPr lang="de-DE">
                    <a:noFill/>
                  </a:rPr>
                  <a:t> </a:t>
                </a:r>
              </a:p>
            </p:txBody>
          </p:sp>
        </mc:Fallback>
      </mc:AlternateContent>
      <p:sp>
        <p:nvSpPr>
          <p:cNvPr id="7" name="Textfeld 6"/>
          <p:cNvSpPr txBox="1"/>
          <p:nvPr/>
        </p:nvSpPr>
        <p:spPr>
          <a:xfrm>
            <a:off x="4283968" y="3649053"/>
            <a:ext cx="3960440" cy="1938992"/>
          </a:xfrm>
          <a:prstGeom prst="rect">
            <a:avLst/>
          </a:prstGeom>
          <a:noFill/>
        </p:spPr>
        <p:txBody>
          <a:bodyPr wrap="square" rtlCol="0">
            <a:spAutoFit/>
          </a:bodyPr>
          <a:lstStyle/>
          <a:p>
            <a:pPr algn="ctr"/>
            <a:r>
              <a:rPr lang="de-DE" dirty="0" smtClean="0">
                <a:latin typeface="Calibri" charset="0"/>
                <a:ea typeface="Calibri" charset="0"/>
                <a:cs typeface="Calibri" charset="0"/>
              </a:rPr>
              <a:t>Gegenbeispiele:</a:t>
            </a:r>
          </a:p>
          <a:p>
            <a:pPr algn="ctr"/>
            <a:r>
              <a:rPr lang="de-DE" dirty="0" smtClean="0"/>
              <a:t>13 : 0</a:t>
            </a:r>
          </a:p>
          <a:p>
            <a:pPr algn="ctr"/>
            <a:r>
              <a:rPr lang="de-DE" dirty="0" smtClean="0"/>
              <a:t>12 &gt; 4</a:t>
            </a:r>
          </a:p>
          <a:p>
            <a:pPr algn="ctr"/>
            <a:r>
              <a:rPr lang="de-DE" dirty="0" smtClean="0"/>
              <a:t>6 + 3 = 9</a:t>
            </a:r>
          </a:p>
          <a:p>
            <a:pPr algn="ctr"/>
            <a:r>
              <a:rPr lang="de-DE" dirty="0"/>
              <a:t> </a:t>
            </a:r>
            <a:r>
              <a:rPr lang="de-DE" dirty="0" smtClean="0"/>
              <a:t>3 + : 2</a:t>
            </a:r>
          </a:p>
        </p:txBody>
      </p:sp>
      <p:grpSp>
        <p:nvGrpSpPr>
          <p:cNvPr id="15" name="Gruppierung 14"/>
          <p:cNvGrpSpPr/>
          <p:nvPr/>
        </p:nvGrpSpPr>
        <p:grpSpPr>
          <a:xfrm>
            <a:off x="3563888" y="3429000"/>
            <a:ext cx="2244221" cy="1620000"/>
            <a:chOff x="3533124" y="3753216"/>
            <a:chExt cx="2244221" cy="1620000"/>
          </a:xfrm>
        </p:grpSpPr>
        <p:sp>
          <p:nvSpPr>
            <p:cNvPr id="9" name="Textfeld 8"/>
            <p:cNvSpPr txBox="1">
              <a:spLocks noChangeAspect="1"/>
            </p:cNvSpPr>
            <p:nvPr/>
          </p:nvSpPr>
          <p:spPr>
            <a:xfrm>
              <a:off x="3533124" y="3753216"/>
              <a:ext cx="1620000" cy="162000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nchorCtr="1">
              <a:spAutoFit/>
            </a:bodyPr>
            <a:lstStyle/>
            <a:p>
              <a:r>
                <a:rPr lang="de-DE" sz="1200" dirty="0" smtClean="0"/>
                <a:t>Keine syntaktisch </a:t>
              </a:r>
              <a:r>
                <a:rPr lang="de-DE" sz="1200" smtClean="0"/>
                <a:t>korrekte Aneinander-reihung von Zeichen</a:t>
              </a:r>
              <a:r>
                <a:rPr lang="de-DE" sz="1200" dirty="0" smtClean="0"/>
                <a:t>:</a:t>
              </a:r>
            </a:p>
            <a:p>
              <a:r>
                <a:rPr lang="de-DE" sz="1200" dirty="0" smtClean="0"/>
                <a:t>Es darf nicht durch Null geteilt werden.</a:t>
              </a:r>
              <a:endParaRPr lang="de-DE" sz="1200" dirty="0"/>
            </a:p>
          </p:txBody>
        </p:sp>
        <p:cxnSp>
          <p:nvCxnSpPr>
            <p:cNvPr id="13" name="Gerade Verbindung mit Pfeil 12"/>
            <p:cNvCxnSpPr>
              <a:stCxn id="9" idx="3"/>
            </p:cNvCxnSpPr>
            <p:nvPr/>
          </p:nvCxnSpPr>
          <p:spPr bwMode="auto">
            <a:xfrm>
              <a:off x="5153124" y="4563216"/>
              <a:ext cx="624221" cy="8784"/>
            </a:xfrm>
            <a:prstGeom prst="straightConnector1">
              <a:avLst/>
            </a:prstGeom>
            <a:solidFill>
              <a:schemeClr val="accent1"/>
            </a:solidFill>
            <a:ln w="9525" cap="flat" cmpd="sng" algn="ctr">
              <a:solidFill>
                <a:schemeClr val="tx1"/>
              </a:solidFill>
              <a:prstDash val="solid"/>
              <a:round/>
              <a:headEnd type="none" w="med" len="med"/>
              <a:tailEnd type="arrow"/>
            </a:ln>
            <a:effectLst/>
          </p:spPr>
        </p:cxnSp>
      </p:grpSp>
      <p:grpSp>
        <p:nvGrpSpPr>
          <p:cNvPr id="29" name="Gruppierung 28"/>
          <p:cNvGrpSpPr/>
          <p:nvPr/>
        </p:nvGrpSpPr>
        <p:grpSpPr>
          <a:xfrm>
            <a:off x="6927273" y="4005064"/>
            <a:ext cx="2047999" cy="1620000"/>
            <a:chOff x="6927273" y="4005064"/>
            <a:chExt cx="2047999" cy="1620000"/>
          </a:xfrm>
        </p:grpSpPr>
        <p:sp>
          <p:nvSpPr>
            <p:cNvPr id="11" name="Textfeld 10"/>
            <p:cNvSpPr txBox="1">
              <a:spLocks/>
            </p:cNvSpPr>
            <p:nvPr/>
          </p:nvSpPr>
          <p:spPr>
            <a:xfrm>
              <a:off x="7355272" y="4005064"/>
              <a:ext cx="1620000" cy="162000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nchorCtr="1">
              <a:spAutoFit/>
            </a:bodyPr>
            <a:lstStyle/>
            <a:p>
              <a:r>
                <a:rPr lang="de-DE" sz="1200" dirty="0"/>
                <a:t>Ein </a:t>
              </a:r>
              <a:r>
                <a:rPr lang="de-DE" sz="1200" i="1" dirty="0"/>
                <a:t>Ausdruck</a:t>
              </a:r>
              <a:r>
                <a:rPr lang="de-DE" sz="1200" dirty="0"/>
                <a:t> </a:t>
              </a:r>
              <a:r>
                <a:rPr lang="de-DE" sz="1200"/>
                <a:t>zum </a:t>
              </a:r>
              <a:r>
                <a:rPr lang="de-DE" sz="1200" smtClean="0"/>
                <a:t>Vergleichen </a:t>
              </a:r>
              <a:r>
                <a:rPr lang="de-DE" sz="1200" dirty="0"/>
                <a:t>ist kein Term</a:t>
              </a:r>
              <a:r>
                <a:rPr lang="de-DE" sz="1200"/>
                <a:t>. </a:t>
              </a:r>
              <a:r>
                <a:rPr lang="de-DE" sz="1200" dirty="0" smtClean="0"/>
                <a:t>Es </a:t>
              </a:r>
              <a:r>
                <a:rPr lang="de-DE" sz="1200" dirty="0"/>
                <a:t>handelt sich dabei </a:t>
              </a:r>
            </a:p>
            <a:p>
              <a:r>
                <a:rPr lang="de-DE" sz="1200" dirty="0"/>
                <a:t>nicht um eine Operation.</a:t>
              </a:r>
            </a:p>
          </p:txBody>
        </p:sp>
        <p:cxnSp>
          <p:nvCxnSpPr>
            <p:cNvPr id="12" name="Gerade Verbindung mit Pfeil 11"/>
            <p:cNvCxnSpPr>
              <a:stCxn id="11" idx="1"/>
            </p:cNvCxnSpPr>
            <p:nvPr/>
          </p:nvCxnSpPr>
          <p:spPr bwMode="auto">
            <a:xfrm flipH="1" flipV="1">
              <a:off x="6927273" y="4613564"/>
              <a:ext cx="427999" cy="2015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7" name="Gerade Verbindung mit Pfeil 16"/>
            <p:cNvCxnSpPr>
              <a:stCxn id="11" idx="1"/>
            </p:cNvCxnSpPr>
            <p:nvPr/>
          </p:nvCxnSpPr>
          <p:spPr bwMode="auto">
            <a:xfrm flipH="1">
              <a:off x="6927273" y="4815064"/>
              <a:ext cx="427999" cy="144863"/>
            </a:xfrm>
            <a:prstGeom prst="straightConnector1">
              <a:avLst/>
            </a:prstGeom>
            <a:solidFill>
              <a:schemeClr val="accent1"/>
            </a:solidFill>
            <a:ln w="9525" cap="flat" cmpd="sng" algn="ctr">
              <a:solidFill>
                <a:schemeClr val="tx1"/>
              </a:solidFill>
              <a:prstDash val="solid"/>
              <a:round/>
              <a:headEnd type="none" w="med" len="med"/>
              <a:tailEnd type="arrow"/>
            </a:ln>
            <a:effectLst/>
          </p:spPr>
        </p:cxnSp>
      </p:grpSp>
      <p:sp>
        <p:nvSpPr>
          <p:cNvPr id="16" name="Textfeld 15"/>
          <p:cNvSpPr txBox="1">
            <a:spLocks/>
          </p:cNvSpPr>
          <p:nvPr/>
        </p:nvSpPr>
        <p:spPr>
          <a:xfrm>
            <a:off x="3563888" y="5121368"/>
            <a:ext cx="1620000" cy="162000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nchorCtr="1">
            <a:spAutoFit/>
          </a:bodyPr>
          <a:lstStyle/>
          <a:p>
            <a:r>
              <a:rPr lang="de-DE" sz="1200" dirty="0"/>
              <a:t>Keine syntaktisch korrekte </a:t>
            </a:r>
            <a:r>
              <a:rPr lang="de-DE" sz="1200" dirty="0" smtClean="0"/>
              <a:t>Aneinander-reihung </a:t>
            </a:r>
            <a:r>
              <a:rPr lang="de-DE" sz="1200" dirty="0"/>
              <a:t>von Zeichen: Weder der Additions- noch der </a:t>
            </a:r>
            <a:r>
              <a:rPr lang="de-DE" sz="1200" dirty="0" smtClean="0"/>
              <a:t>Divisions-operator </a:t>
            </a:r>
            <a:r>
              <a:rPr lang="de-DE" sz="1200" dirty="0"/>
              <a:t>verbindet zwei Terme</a:t>
            </a:r>
            <a:r>
              <a:rPr lang="de-DE" sz="1200" dirty="0" smtClean="0"/>
              <a:t>.</a:t>
            </a:r>
            <a:endParaRPr lang="de-DE" sz="1200" dirty="0"/>
          </a:p>
        </p:txBody>
      </p:sp>
      <p:cxnSp>
        <p:nvCxnSpPr>
          <p:cNvPr id="18" name="Gerade Verbindung mit Pfeil 17"/>
          <p:cNvCxnSpPr>
            <a:stCxn id="16" idx="3"/>
            <a:endCxn id="7" idx="2"/>
          </p:cNvCxnSpPr>
          <p:nvPr/>
        </p:nvCxnSpPr>
        <p:spPr bwMode="auto">
          <a:xfrm flipV="1">
            <a:off x="5183888" y="5588045"/>
            <a:ext cx="1080300" cy="343323"/>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9" name="Textfeld 18"/>
          <p:cNvSpPr txBox="1"/>
          <p:nvPr/>
        </p:nvSpPr>
        <p:spPr>
          <a:xfrm>
            <a:off x="6479604" y="2348880"/>
            <a:ext cx="2304256" cy="246221"/>
          </a:xfrm>
          <a:prstGeom prst="rect">
            <a:avLst/>
          </a:prstGeom>
          <a:noFill/>
        </p:spPr>
        <p:txBody>
          <a:bodyPr wrap="square" rtlCol="0">
            <a:spAutoFit/>
          </a:bodyPr>
          <a:lstStyle/>
          <a:p>
            <a:r>
              <a:rPr lang="de-DE" sz="1000" dirty="0" smtClean="0">
                <a:latin typeface="Calibri" charset="0"/>
                <a:ea typeface="Calibri" charset="0"/>
                <a:cs typeface="Calibri" charset="0"/>
              </a:rPr>
              <a:t>Gottwald, Kästner, Rudolph, 1995, S. 41</a:t>
            </a:r>
            <a:endParaRPr lang="de-DE" sz="1000" dirty="0">
              <a:latin typeface="Calibri" charset="0"/>
              <a:ea typeface="Calibri" charset="0"/>
              <a:cs typeface="Calibri" charset="0"/>
            </a:endParaRPr>
          </a:p>
        </p:txBody>
      </p:sp>
    </p:spTree>
    <p:extLst>
      <p:ext uri="{BB962C8B-B14F-4D97-AF65-F5344CB8AC3E}">
        <p14:creationId xmlns:p14="http://schemas.microsoft.com/office/powerpoint/2010/main" val="205551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Inhaltsplatzhalter 4"/>
          <p:cNvSpPr>
            <a:spLocks noGrp="1"/>
          </p:cNvSpPr>
          <p:nvPr>
            <p:ph idx="17"/>
          </p:nvPr>
        </p:nvSpPr>
        <p:spPr>
          <a:prstGeom prst="rect">
            <a:avLst/>
          </a:prstGeom>
        </p:spPr>
        <p:txBody>
          <a:bodyPr/>
          <a:lstStyle/>
          <a:p>
            <a:r>
              <a:rPr lang="de-DE" sz="1800" b="1" dirty="0" smtClean="0">
                <a:solidFill>
                  <a:schemeClr val="accent2"/>
                </a:solidFill>
              </a:rPr>
              <a:t>Diese Folie gehört mit zum Material und darf nicht entfernt werden.</a:t>
            </a:r>
            <a:endParaRPr lang="de-DE" sz="1800" b="1" dirty="0">
              <a:solidFill>
                <a:schemeClr val="accent2"/>
              </a:solidFill>
            </a:endParaRPr>
          </a:p>
        </p:txBody>
      </p:sp>
      <p:sp>
        <p:nvSpPr>
          <p:cNvPr id="5" name="Titel 4"/>
          <p:cNvSpPr>
            <a:spLocks noGrp="1"/>
          </p:cNvSpPr>
          <p:nvPr>
            <p:ph type="title"/>
          </p:nvPr>
        </p:nvSpPr>
        <p:spPr/>
        <p:txBody>
          <a:bodyPr>
            <a:normAutofit fontScale="90000"/>
          </a:bodyPr>
          <a:lstStyle/>
          <a:p>
            <a:r>
              <a:rPr lang="de-DE" dirty="0"/>
              <a:t>Hinweise zu den </a:t>
            </a:r>
            <a:r>
              <a:rPr lang="de-DE" dirty="0" smtClean="0"/>
              <a:t>Lizenzbedingungen</a:t>
            </a:r>
            <a:endParaRPr lang="de-DE" dirty="0"/>
          </a:p>
        </p:txBody>
      </p:sp>
      <p:sp>
        <p:nvSpPr>
          <p:cNvPr id="13" name="Inhaltsplatzhalter 2"/>
          <p:cNvSpPr>
            <a:spLocks noGrp="1"/>
          </p:cNvSpPr>
          <p:nvPr>
            <p:ph idx="1"/>
          </p:nvPr>
        </p:nvSpPr>
        <p:spPr/>
        <p:txBody>
          <a:bodyPr>
            <a:normAutofit fontScale="85000" lnSpcReduction="20000"/>
          </a:bodyPr>
          <a:lstStyle/>
          <a:p>
            <a:pPr marL="0" indent="0">
              <a:buNone/>
            </a:pPr>
            <a:r>
              <a:rPr lang="de-DE" sz="1600" dirty="0" smtClean="0"/>
              <a:t>Dieses Material wurde durch das Deutsche Zentrum für Lehrerbildung Mathematik (DZLM) konzipiert und kann, soweit nicht anderweitig gekennzeichnet, unter der </a:t>
            </a:r>
            <a:r>
              <a:rPr lang="de-DE" sz="1600" dirty="0" smtClean="0">
                <a:solidFill>
                  <a:schemeClr val="tx2"/>
                </a:solidFill>
                <a:hlinkClick r:id="rId3"/>
              </a:rPr>
              <a:t>Creative </a:t>
            </a:r>
            <a:r>
              <a:rPr lang="de-DE" sz="1600" dirty="0">
                <a:solidFill>
                  <a:schemeClr val="tx2"/>
                </a:solidFill>
                <a:hlinkClick r:id="rId3"/>
              </a:rPr>
              <a:t>Commons Namensnennung </a:t>
            </a:r>
            <a:r>
              <a:rPr lang="de-DE" sz="1600" dirty="0" smtClean="0">
                <a:solidFill>
                  <a:schemeClr val="tx2"/>
                </a:solidFill>
                <a:hlinkClick r:id="rId3"/>
              </a:rPr>
              <a:t>– </a:t>
            </a:r>
            <a:r>
              <a:rPr lang="de-DE" sz="1600" dirty="0">
                <a:solidFill>
                  <a:schemeClr val="tx2"/>
                </a:solidFill>
                <a:hlinkClick r:id="rId3"/>
              </a:rPr>
              <a:t>Weitergabe unter gleichen Bedingungen 4.0 </a:t>
            </a:r>
            <a:r>
              <a:rPr lang="de-DE" sz="1600" dirty="0" smtClean="0">
                <a:solidFill>
                  <a:schemeClr val="tx2"/>
                </a:solidFill>
                <a:hlinkClick r:id="rId3"/>
              </a:rPr>
              <a:t>Internationale Lizenz</a:t>
            </a:r>
            <a:r>
              <a:rPr lang="de-DE" sz="1600" dirty="0">
                <a:solidFill>
                  <a:schemeClr val="tx2"/>
                </a:solidFill>
              </a:rPr>
              <a:t> </a:t>
            </a:r>
            <a:r>
              <a:rPr lang="de-DE" sz="1600" dirty="0" smtClean="0"/>
              <a:t>weiterverwendet werden.</a:t>
            </a:r>
          </a:p>
          <a:p>
            <a:pPr marL="0" indent="0">
              <a:buNone/>
            </a:pPr>
            <a:endParaRPr lang="de-DE" sz="1600" dirty="0"/>
          </a:p>
          <a:p>
            <a:pPr marL="0" indent="0">
              <a:buNone/>
            </a:pPr>
            <a:r>
              <a:rPr lang="de-DE" sz="1600" dirty="0" smtClean="0"/>
              <a:t>An der Erstellung des Materials haben die folgenden Personen mitgewirkt:</a:t>
            </a:r>
            <a:br>
              <a:rPr lang="de-DE" sz="1600" dirty="0" smtClean="0"/>
            </a:br>
            <a:r>
              <a:rPr lang="de-DE" sz="1600" dirty="0" smtClean="0"/>
              <a:t>Prof. Dr. Rolf Biehler | Universität Paderborn, Steffen </a:t>
            </a:r>
            <a:r>
              <a:rPr lang="de-DE" sz="1600" dirty="0" err="1" smtClean="0"/>
              <a:t>Lünne</a:t>
            </a:r>
            <a:r>
              <a:rPr lang="de-DE" sz="1600" dirty="0" smtClean="0"/>
              <a:t> | Universität Paderborn, Frank Wiemann | </a:t>
            </a:r>
            <a:r>
              <a:rPr lang="de-DE" sz="1600" dirty="0"/>
              <a:t> Erich Kästner-Gesamtschule, </a:t>
            </a:r>
            <a:r>
              <a:rPr lang="de-DE" sz="1600" dirty="0" err="1"/>
              <a:t>Bünde</a:t>
            </a:r>
            <a:endParaRPr lang="de-DE" sz="1600" dirty="0"/>
          </a:p>
          <a:p>
            <a:pPr marL="0" indent="0">
              <a:buNone/>
            </a:pPr>
            <a:r>
              <a:rPr lang="de-DE" sz="1600" dirty="0" smtClean="0"/>
              <a:t>Dieses Material basiert auf folgenden Werken:</a:t>
            </a:r>
          </a:p>
          <a:p>
            <a:pPr lvl="1">
              <a:buClr>
                <a:schemeClr val="tx2"/>
              </a:buClr>
            </a:pPr>
            <a:r>
              <a:rPr lang="de-DE" sz="1600" dirty="0"/>
              <a:t>Prediger, S., Barzel, B., </a:t>
            </a:r>
            <a:r>
              <a:rPr lang="de-DE" sz="1600" dirty="0" err="1"/>
              <a:t>Hußmann</a:t>
            </a:r>
            <a:r>
              <a:rPr lang="de-DE" sz="1600" dirty="0"/>
              <a:t>, S., &amp; </a:t>
            </a:r>
            <a:r>
              <a:rPr lang="de-DE" sz="1600" dirty="0" err="1"/>
              <a:t>Leuders</a:t>
            </a:r>
            <a:r>
              <a:rPr lang="de-DE" sz="1600" dirty="0"/>
              <a:t>, T. (2013). Mathewerkstatt 6, Schulbuch [...] ([Mittlerer Schulabschluss, allgemeine </a:t>
            </a:r>
            <a:r>
              <a:rPr lang="de-DE" sz="1600" dirty="0" err="1"/>
              <a:t>Ausg</a:t>
            </a:r>
            <a:r>
              <a:rPr lang="de-DE" sz="1600" dirty="0"/>
              <a:t>.], 1. Aufl.). Berlin: Cornelsen.</a:t>
            </a:r>
          </a:p>
          <a:p>
            <a:pPr lvl="1">
              <a:buClr>
                <a:schemeClr val="tx2"/>
              </a:buClr>
            </a:pPr>
            <a:r>
              <a:rPr lang="de-DE" sz="1600" dirty="0" smtClean="0"/>
              <a:t>Prediger</a:t>
            </a:r>
            <a:r>
              <a:rPr lang="de-DE" sz="1600" dirty="0"/>
              <a:t>, S., Barzel, B., </a:t>
            </a:r>
            <a:r>
              <a:rPr lang="de-DE" sz="1600" dirty="0" err="1"/>
              <a:t>Hußmann</a:t>
            </a:r>
            <a:r>
              <a:rPr lang="de-DE" sz="1600" dirty="0"/>
              <a:t>, S., &amp; </a:t>
            </a:r>
            <a:r>
              <a:rPr lang="de-DE" sz="1600" dirty="0" err="1"/>
              <a:t>Leuders</a:t>
            </a:r>
            <a:r>
              <a:rPr lang="de-DE" sz="1600" dirty="0"/>
              <a:t>, T. (2014). Mathewerkstatt 7, Schulbuch [...] ([Mittlerer Schulabschluss, allgemeine </a:t>
            </a:r>
            <a:r>
              <a:rPr lang="de-DE" sz="1600" dirty="0" err="1"/>
              <a:t>Ausg</a:t>
            </a:r>
            <a:r>
              <a:rPr lang="de-DE" sz="1600" dirty="0"/>
              <a:t>.], 1. Aufl</a:t>
            </a:r>
            <a:r>
              <a:rPr lang="de-DE" sz="1600" dirty="0" smtClean="0"/>
              <a:t>.). </a:t>
            </a:r>
            <a:r>
              <a:rPr lang="de-DE" sz="1600" dirty="0"/>
              <a:t>Berlin: </a:t>
            </a:r>
            <a:r>
              <a:rPr lang="de-DE" sz="1600" dirty="0" smtClean="0"/>
              <a:t>Cornelsen.</a:t>
            </a:r>
          </a:p>
          <a:p>
            <a:pPr marL="0" indent="0">
              <a:buNone/>
            </a:pPr>
            <a:r>
              <a:rPr lang="de-DE" sz="1600" dirty="0" smtClean="0"/>
              <a:t>Die folgenden Teile sind von der obigen Lizenz ausgenommen:</a:t>
            </a:r>
          </a:p>
          <a:p>
            <a:pPr lvl="1">
              <a:buClr>
                <a:schemeClr val="tx2"/>
              </a:buClr>
            </a:pPr>
            <a:r>
              <a:rPr lang="de-DE" sz="1600" dirty="0"/>
              <a:t>Prediger, S., Barzel, B., </a:t>
            </a:r>
            <a:r>
              <a:rPr lang="de-DE" sz="1600" dirty="0" err="1"/>
              <a:t>Hußmann</a:t>
            </a:r>
            <a:r>
              <a:rPr lang="de-DE" sz="1600" dirty="0"/>
              <a:t>, S., &amp; </a:t>
            </a:r>
            <a:r>
              <a:rPr lang="de-DE" sz="1600" dirty="0" err="1"/>
              <a:t>Leuders</a:t>
            </a:r>
            <a:r>
              <a:rPr lang="de-DE" sz="1600" dirty="0"/>
              <a:t>, T. (2013). Mathewerkstatt 6, Schulbuch [...] ([Mittlerer Schulabschluss, allgemeine </a:t>
            </a:r>
            <a:r>
              <a:rPr lang="de-DE" sz="1600" dirty="0" err="1"/>
              <a:t>Ausg</a:t>
            </a:r>
            <a:r>
              <a:rPr lang="de-DE" sz="1600" dirty="0"/>
              <a:t>.], 1. Aufl.). Berlin: Cornelsen.</a:t>
            </a:r>
          </a:p>
          <a:p>
            <a:pPr lvl="1">
              <a:buClr>
                <a:schemeClr val="tx2"/>
              </a:buClr>
            </a:pPr>
            <a:r>
              <a:rPr lang="de-DE" sz="1600" dirty="0" smtClean="0"/>
              <a:t>Prediger</a:t>
            </a:r>
            <a:r>
              <a:rPr lang="de-DE" sz="1600" dirty="0"/>
              <a:t>, S., Barzel, B., </a:t>
            </a:r>
            <a:r>
              <a:rPr lang="de-DE" sz="1600" dirty="0" err="1"/>
              <a:t>Hußmann</a:t>
            </a:r>
            <a:r>
              <a:rPr lang="de-DE" sz="1600" dirty="0"/>
              <a:t>, S., &amp; </a:t>
            </a:r>
            <a:r>
              <a:rPr lang="de-DE" sz="1600" dirty="0" err="1"/>
              <a:t>Leuders</a:t>
            </a:r>
            <a:r>
              <a:rPr lang="de-DE" sz="1600" dirty="0"/>
              <a:t>, T. (2014). Mathewerkstatt 7, Schulbuch [...] ([Mittlerer Schulabschluss, allgemeine </a:t>
            </a:r>
            <a:r>
              <a:rPr lang="de-DE" sz="1600" dirty="0" err="1"/>
              <a:t>Ausg</a:t>
            </a:r>
            <a:r>
              <a:rPr lang="de-DE" sz="1600" dirty="0"/>
              <a:t>.], 1. Aufl.). Berlin: Cornelsen.</a:t>
            </a:r>
          </a:p>
          <a:p>
            <a:pPr marL="0" indent="0">
              <a:buNone/>
            </a:pPr>
            <a:r>
              <a:rPr lang="de-DE" sz="1600" dirty="0" smtClean="0"/>
              <a:t>Bildnachweise und Zitatquellen finden Sie auf den jeweiligen Folien bzw. Zusatzmaterialien.</a:t>
            </a:r>
          </a:p>
          <a:p>
            <a:pPr marL="0" indent="0">
              <a:buNone/>
            </a:pPr>
            <a:endParaRPr lang="de-DE" sz="1600" dirty="0"/>
          </a:p>
          <a:p>
            <a:pPr marL="0" indent="0">
              <a:buNone/>
            </a:pPr>
            <a:r>
              <a:rPr lang="de-DE" sz="1600" dirty="0" smtClean="0"/>
              <a:t>Weitere Hinweise und Informationen zum DZLM finden Sie unter </a:t>
            </a:r>
            <a:r>
              <a:rPr lang="de-DE" sz="1600" dirty="0" smtClean="0">
                <a:hlinkClick r:id="rId4"/>
              </a:rPr>
              <a:t>dzlm.de</a:t>
            </a:r>
            <a:r>
              <a:rPr lang="de-DE" sz="1600" dirty="0" smtClean="0"/>
              <a:t>.</a:t>
            </a:r>
          </a:p>
        </p:txBody>
      </p:sp>
      <p:sp>
        <p:nvSpPr>
          <p:cNvPr id="12" name="Titel 1"/>
          <p:cNvSpPr txBox="1">
            <a:spLocks/>
          </p:cNvSpPr>
          <p:nvPr/>
        </p:nvSpPr>
        <p:spPr>
          <a:xfrm>
            <a:off x="323528" y="417587"/>
            <a:ext cx="8424936" cy="490861"/>
          </a:xfrm>
          <a:prstGeom prst="rect">
            <a:avLst/>
          </a:prstGeom>
        </p:spPr>
        <p:txBody>
          <a:bodyPr vert="horz" lIns="91440" tIns="45720" rIns="91440" bIns="45720" rtlCol="0" anchor="ctr">
            <a:normAutofit fontScale="97500" lnSpcReduction="100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endParaRPr lang="de-DE" kern="0" dirty="0"/>
          </a:p>
        </p:txBody>
      </p:sp>
      <p:pic>
        <p:nvPicPr>
          <p:cNvPr id="8" name="Grafik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68344" y="476672"/>
            <a:ext cx="1224136" cy="441491"/>
          </a:xfrm>
          <a:prstGeom prst="rect">
            <a:avLst/>
          </a:prstGeom>
        </p:spPr>
      </p:pic>
    </p:spTree>
    <p:extLst>
      <p:ext uri="{BB962C8B-B14F-4D97-AF65-F5344CB8AC3E}">
        <p14:creationId xmlns:p14="http://schemas.microsoft.com/office/powerpoint/2010/main" val="4143185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r>
              <a:rPr lang="de-DE" dirty="0" smtClean="0"/>
              <a:t>Terme können aus Teiltermen zusammengebaut werden:</a:t>
            </a:r>
          </a:p>
          <a:p>
            <a:pPr marL="457200" lvl="1" indent="0">
              <a:buNone/>
            </a:pPr>
            <a:endParaRPr lang="de-DE" dirty="0" smtClean="0"/>
          </a:p>
          <a:p>
            <a:pPr marL="457200" lvl="1" indent="0">
              <a:buNone/>
            </a:pPr>
            <a:endParaRPr lang="de-DE" dirty="0"/>
          </a:p>
          <a:p>
            <a:pPr marL="457200" lvl="1" indent="0">
              <a:buNone/>
            </a:pPr>
            <a:endParaRPr lang="de-DE" sz="900" dirty="0" smtClean="0"/>
          </a:p>
          <a:p>
            <a:endParaRPr lang="de-DE" dirty="0" smtClean="0"/>
          </a:p>
          <a:p>
            <a:r>
              <a:rPr lang="de-DE" dirty="0" smtClean="0"/>
              <a:t>Die Reihenfolge der Teilterme ist wichtig, weil nicht alle Operationen kommutativ sind.</a:t>
            </a:r>
          </a:p>
        </p:txBody>
      </p:sp>
      <p:sp>
        <p:nvSpPr>
          <p:cNvPr id="2" name="Titel 1"/>
          <p:cNvSpPr>
            <a:spLocks noGrp="1"/>
          </p:cNvSpPr>
          <p:nvPr>
            <p:ph type="title"/>
          </p:nvPr>
        </p:nvSpPr>
        <p:spPr/>
        <p:txBody>
          <a:bodyPr>
            <a:normAutofit fontScale="90000"/>
          </a:bodyPr>
          <a:lstStyle/>
          <a:p>
            <a:pPr algn="ctr"/>
            <a:r>
              <a:rPr lang="de-DE" dirty="0" smtClean="0"/>
              <a:t>Zahlenterme – Beispiele</a:t>
            </a:r>
            <a:endParaRPr lang="de-DE" dirty="0"/>
          </a:p>
        </p:txBody>
      </p:sp>
      <mc:AlternateContent xmlns:mc="http://schemas.openxmlformats.org/markup-compatibility/2006" xmlns:a14="http://schemas.microsoft.com/office/drawing/2010/main">
        <mc:Choice Requires="a14">
          <p:graphicFrame>
            <p:nvGraphicFramePr>
              <p:cNvPr id="6" name="Tabelle 5"/>
              <p:cNvGraphicFramePr>
                <a:graphicFrameLocks noGrp="1"/>
              </p:cNvGraphicFramePr>
              <p:nvPr>
                <p:extLst>
                  <p:ext uri="{D42A27DB-BD31-4B8C-83A1-F6EECF244321}">
                    <p14:modId xmlns:p14="http://schemas.microsoft.com/office/powerpoint/2010/main" val="2125042738"/>
                  </p:ext>
                </p:extLst>
              </p:nvPr>
            </p:nvGraphicFramePr>
            <p:xfrm>
              <a:off x="1043608" y="1628800"/>
              <a:ext cx="7109792" cy="1005840"/>
            </p:xfrm>
            <a:graphic>
              <a:graphicData uri="http://schemas.openxmlformats.org/drawingml/2006/table">
                <a:tbl>
                  <a:tblPr firstRow="1" bandRow="1">
                    <a:tableStyleId>{ED083AE6-46FA-4A59-8FB0-9F97EB10719F}</a:tableStyleId>
                  </a:tblPr>
                  <a:tblGrid>
                    <a:gridCol w="1777448">
                      <a:extLst>
                        <a:ext uri="{9D8B030D-6E8A-4147-A177-3AD203B41FA5}">
                          <a16:colId xmlns:a16="http://schemas.microsoft.com/office/drawing/2014/main" val="20000"/>
                        </a:ext>
                      </a:extLst>
                    </a:gridCol>
                    <a:gridCol w="1777448">
                      <a:extLst>
                        <a:ext uri="{9D8B030D-6E8A-4147-A177-3AD203B41FA5}">
                          <a16:colId xmlns:a16="http://schemas.microsoft.com/office/drawing/2014/main" val="20001"/>
                        </a:ext>
                      </a:extLst>
                    </a:gridCol>
                    <a:gridCol w="1777448">
                      <a:extLst>
                        <a:ext uri="{9D8B030D-6E8A-4147-A177-3AD203B41FA5}">
                          <a16:colId xmlns:a16="http://schemas.microsoft.com/office/drawing/2014/main" val="20002"/>
                        </a:ext>
                      </a:extLst>
                    </a:gridCol>
                    <a:gridCol w="1777448">
                      <a:extLst>
                        <a:ext uri="{9D8B030D-6E8A-4147-A177-3AD203B41FA5}">
                          <a16:colId xmlns:a16="http://schemas.microsoft.com/office/drawing/2014/main" val="20003"/>
                        </a:ext>
                      </a:extLst>
                    </a:gridCol>
                  </a:tblGrid>
                  <a:tr h="264029">
                    <a:tc>
                      <a:txBody>
                        <a:bodyPr/>
                        <a:lstStyle/>
                        <a:p>
                          <a:pPr algn="ctr"/>
                          <a:r>
                            <a:rPr lang="de-DE" sz="1600" dirty="0" err="1" smtClean="0">
                              <a:latin typeface="Calibri" charset="0"/>
                              <a:ea typeface="Calibri" charset="0"/>
                              <a:cs typeface="Calibri" charset="0"/>
                            </a:rPr>
                            <a:t>Teilterm</a:t>
                          </a:r>
                          <a:r>
                            <a:rPr lang="de-DE" sz="1600" dirty="0" smtClean="0">
                              <a:latin typeface="Calibri" charset="0"/>
                              <a:ea typeface="Calibri" charset="0"/>
                              <a:cs typeface="Calibri" charset="0"/>
                            </a:rPr>
                            <a:t> 1</a:t>
                          </a:r>
                          <a:endParaRPr lang="de-DE" sz="1600" dirty="0">
                            <a:latin typeface="Calibri" charset="0"/>
                            <a:ea typeface="Calibri" charset="0"/>
                            <a:cs typeface="Calibri" charset="0"/>
                          </a:endParaRPr>
                        </a:p>
                      </a:txBody>
                      <a:tcPr/>
                    </a:tc>
                    <a:tc>
                      <a:txBody>
                        <a:bodyPr/>
                        <a:lstStyle/>
                        <a:p>
                          <a:pPr algn="ctr"/>
                          <a:r>
                            <a:rPr lang="de-DE" sz="1600" dirty="0" err="1" smtClean="0">
                              <a:latin typeface="Calibri" charset="0"/>
                              <a:ea typeface="Calibri" charset="0"/>
                              <a:cs typeface="Calibri" charset="0"/>
                            </a:rPr>
                            <a:t>Teilterm</a:t>
                          </a:r>
                          <a:r>
                            <a:rPr lang="de-DE" sz="1600" dirty="0" smtClean="0">
                              <a:latin typeface="Calibri" charset="0"/>
                              <a:ea typeface="Calibri" charset="0"/>
                              <a:cs typeface="Calibri" charset="0"/>
                            </a:rPr>
                            <a:t> 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Operation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Neuer</a:t>
                          </a:r>
                          <a:r>
                            <a:rPr lang="de-DE" sz="1600" baseline="0" dirty="0" smtClean="0">
                              <a:latin typeface="Calibri" charset="0"/>
                              <a:ea typeface="Calibri" charset="0"/>
                              <a:cs typeface="Calibri" charset="0"/>
                            </a:rPr>
                            <a:t> Term</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0"/>
                      </a:ext>
                    </a:extLst>
                  </a:tr>
                  <a:tr h="264029">
                    <a:tc>
                      <a:txBody>
                        <a:bodyPr/>
                        <a:lstStyle/>
                        <a:p>
                          <a:pPr algn="ctr"/>
                          <a:r>
                            <a:rPr lang="de-DE" sz="1600" dirty="0" smtClean="0">
                              <a:latin typeface="Calibri" charset="0"/>
                              <a:ea typeface="Calibri" charset="0"/>
                              <a:cs typeface="Calibri" charset="0"/>
                            </a:rPr>
                            <a:t>12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3</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Addition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12 + 3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1"/>
                      </a:ext>
                    </a:extLst>
                  </a:tr>
                  <a:tr h="264029">
                    <a:tc>
                      <a:txBody>
                        <a:bodyPr/>
                        <a:lstStyle/>
                        <a:p>
                          <a:pPr algn="ctr"/>
                          <a:r>
                            <a:rPr lang="de-DE" sz="1600" dirty="0" smtClean="0">
                              <a:latin typeface="Calibri" charset="0"/>
                              <a:ea typeface="Calibri" charset="0"/>
                              <a:cs typeface="Calibri" charset="0"/>
                            </a:rPr>
                            <a:t>12</a:t>
                          </a:r>
                          <a:r>
                            <a:rPr lang="de-DE" sz="1600" baseline="0" dirty="0" smtClean="0">
                              <a:latin typeface="Calibri" charset="0"/>
                              <a:ea typeface="Calibri" charset="0"/>
                              <a:cs typeface="Calibri" charset="0"/>
                            </a:rPr>
                            <a:t> + 3</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5 –</a:t>
                          </a:r>
                          <a:r>
                            <a:rPr lang="de-DE" sz="1600" baseline="0" dirty="0" smtClean="0">
                              <a:latin typeface="Calibri" charset="0"/>
                              <a:ea typeface="Calibri" charset="0"/>
                              <a:cs typeface="Calibri" charset="0"/>
                            </a:rPr>
                            <a:t> </a:t>
                          </a:r>
                          <a:r>
                            <a:rPr lang="de-DE" sz="1600" dirty="0" smtClean="0">
                              <a:latin typeface="Calibri" charset="0"/>
                              <a:ea typeface="Calibri" charset="0"/>
                              <a:cs typeface="Calibri" charset="0"/>
                            </a:rPr>
                            <a:t>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Multiplikation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(12 + 3)</a:t>
                          </a:r>
                          <a:r>
                            <a:rPr lang="de-DE" sz="1600" b="0" dirty="0" smtClean="0">
                              <a:latin typeface="Calibri" charset="0"/>
                              <a:ea typeface="Calibri" charset="0"/>
                              <a:cs typeface="Calibri" charset="0"/>
                            </a:rPr>
                            <a:t> </a:t>
                          </a:r>
                          <a14:m>
                            <m:oMath xmlns:m="http://schemas.openxmlformats.org/officeDocument/2006/math">
                              <m:r>
                                <a:rPr lang="de-DE" sz="1600" b="0" i="1" smtClean="0">
                                  <a:latin typeface="Cambria Math" charset="0"/>
                                  <a:ea typeface="Calibri" charset="0"/>
                                  <a:cs typeface="Calibri" charset="0"/>
                                </a:rPr>
                                <m:t>∙</m:t>
                              </m:r>
                            </m:oMath>
                          </a14:m>
                          <a:r>
                            <a:rPr lang="de-DE" sz="1600" dirty="0" smtClean="0">
                              <a:latin typeface="Calibri" charset="0"/>
                              <a:ea typeface="Calibri" charset="0"/>
                              <a:cs typeface="Calibri" charset="0"/>
                            </a:rPr>
                            <a:t> (5 – 2)</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2"/>
                      </a:ext>
                    </a:extLst>
                  </a:tr>
                </a:tbl>
              </a:graphicData>
            </a:graphic>
          </p:graphicFrame>
        </mc:Choice>
        <mc:Fallback xmlns="">
          <p:graphicFrame>
            <p:nvGraphicFramePr>
              <p:cNvPr id="6" name="Tabelle 5"/>
              <p:cNvGraphicFramePr>
                <a:graphicFrameLocks noGrp="1"/>
              </p:cNvGraphicFramePr>
              <p:nvPr>
                <p:extLst>
                  <p:ext uri="{D42A27DB-BD31-4B8C-83A1-F6EECF244321}">
                    <p14:modId xmlns:p14="http://schemas.microsoft.com/office/powerpoint/2010/main" val="2125042738"/>
                  </p:ext>
                </p:extLst>
              </p:nvPr>
            </p:nvGraphicFramePr>
            <p:xfrm>
              <a:off x="1043608" y="1628800"/>
              <a:ext cx="7109792" cy="1005840"/>
            </p:xfrm>
            <a:graphic>
              <a:graphicData uri="http://schemas.openxmlformats.org/drawingml/2006/table">
                <a:tbl>
                  <a:tblPr firstRow="1" bandRow="1">
                    <a:tableStyleId>{ED083AE6-46FA-4A59-8FB0-9F97EB10719F}</a:tableStyleId>
                  </a:tblPr>
                  <a:tblGrid>
                    <a:gridCol w="1777448"/>
                    <a:gridCol w="1777448"/>
                    <a:gridCol w="1777448"/>
                    <a:gridCol w="1777448"/>
                  </a:tblGrid>
                  <a:tr h="335280">
                    <a:tc>
                      <a:txBody>
                        <a:bodyPr/>
                        <a:lstStyle/>
                        <a:p>
                          <a:pPr algn="ctr"/>
                          <a:r>
                            <a:rPr lang="de-DE" sz="1600" dirty="0" err="1" smtClean="0">
                              <a:latin typeface="Calibri" charset="0"/>
                              <a:ea typeface="Calibri" charset="0"/>
                              <a:cs typeface="Calibri" charset="0"/>
                            </a:rPr>
                            <a:t>Teilterm</a:t>
                          </a:r>
                          <a:r>
                            <a:rPr lang="de-DE" sz="1600" dirty="0" smtClean="0">
                              <a:latin typeface="Calibri" charset="0"/>
                              <a:ea typeface="Calibri" charset="0"/>
                              <a:cs typeface="Calibri" charset="0"/>
                            </a:rPr>
                            <a:t> 1</a:t>
                          </a:r>
                          <a:endParaRPr lang="de-DE" sz="1600" dirty="0">
                            <a:latin typeface="Calibri" charset="0"/>
                            <a:ea typeface="Calibri" charset="0"/>
                            <a:cs typeface="Calibri" charset="0"/>
                          </a:endParaRPr>
                        </a:p>
                      </a:txBody>
                      <a:tcPr/>
                    </a:tc>
                    <a:tc>
                      <a:txBody>
                        <a:bodyPr/>
                        <a:lstStyle/>
                        <a:p>
                          <a:pPr algn="ctr"/>
                          <a:r>
                            <a:rPr lang="de-DE" sz="1600" dirty="0" err="1" smtClean="0">
                              <a:latin typeface="Calibri" charset="0"/>
                              <a:ea typeface="Calibri" charset="0"/>
                              <a:cs typeface="Calibri" charset="0"/>
                            </a:rPr>
                            <a:t>Teilterm</a:t>
                          </a:r>
                          <a:r>
                            <a:rPr lang="de-DE" sz="1600" dirty="0" smtClean="0">
                              <a:latin typeface="Calibri" charset="0"/>
                              <a:ea typeface="Calibri" charset="0"/>
                              <a:cs typeface="Calibri" charset="0"/>
                            </a:rPr>
                            <a:t> 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Operation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Neuer</a:t>
                          </a:r>
                          <a:r>
                            <a:rPr lang="de-DE" sz="1600" baseline="0" dirty="0" smtClean="0">
                              <a:latin typeface="Calibri" charset="0"/>
                              <a:ea typeface="Calibri" charset="0"/>
                              <a:cs typeface="Calibri" charset="0"/>
                            </a:rPr>
                            <a:t> Term</a:t>
                          </a:r>
                          <a:endParaRPr lang="de-DE" sz="1600" dirty="0">
                            <a:latin typeface="Calibri" charset="0"/>
                            <a:ea typeface="Calibri" charset="0"/>
                            <a:cs typeface="Calibri" charset="0"/>
                          </a:endParaRPr>
                        </a:p>
                      </a:txBody>
                      <a:tcPr/>
                    </a:tc>
                  </a:tr>
                  <a:tr h="335280">
                    <a:tc>
                      <a:txBody>
                        <a:bodyPr/>
                        <a:lstStyle/>
                        <a:p>
                          <a:pPr algn="ctr"/>
                          <a:r>
                            <a:rPr lang="de-DE" sz="1600" dirty="0" smtClean="0">
                              <a:latin typeface="Calibri" charset="0"/>
                              <a:ea typeface="Calibri" charset="0"/>
                              <a:cs typeface="Calibri" charset="0"/>
                            </a:rPr>
                            <a:t>12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3</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Addition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12 + 3</a:t>
                          </a:r>
                          <a:endParaRPr lang="de-DE" sz="1600" dirty="0">
                            <a:latin typeface="Calibri" charset="0"/>
                            <a:ea typeface="Calibri" charset="0"/>
                            <a:cs typeface="Calibri" charset="0"/>
                          </a:endParaRPr>
                        </a:p>
                      </a:txBody>
                      <a:tcPr/>
                    </a:tc>
                  </a:tr>
                  <a:tr h="335280">
                    <a:tc>
                      <a:txBody>
                        <a:bodyPr/>
                        <a:lstStyle/>
                        <a:p>
                          <a:pPr algn="ctr"/>
                          <a:r>
                            <a:rPr lang="de-DE" sz="1600" dirty="0" smtClean="0">
                              <a:latin typeface="Calibri" charset="0"/>
                              <a:ea typeface="Calibri" charset="0"/>
                              <a:cs typeface="Calibri" charset="0"/>
                            </a:rPr>
                            <a:t>12</a:t>
                          </a:r>
                          <a:r>
                            <a:rPr lang="de-DE" sz="1600" baseline="0" dirty="0" smtClean="0">
                              <a:latin typeface="Calibri" charset="0"/>
                              <a:ea typeface="Calibri" charset="0"/>
                              <a:cs typeface="Calibri" charset="0"/>
                            </a:rPr>
                            <a:t> + 3</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5 </a:t>
                          </a:r>
                          <a:r>
                            <a:rPr lang="de-DE" sz="1600" dirty="0" smtClean="0">
                              <a:latin typeface="Calibri" charset="0"/>
                              <a:ea typeface="Calibri" charset="0"/>
                              <a:cs typeface="Calibri" charset="0"/>
                            </a:rPr>
                            <a:t>–</a:t>
                          </a:r>
                          <a:r>
                            <a:rPr lang="de-DE" sz="1600" baseline="0" dirty="0" smtClean="0">
                              <a:latin typeface="Calibri" charset="0"/>
                              <a:ea typeface="Calibri" charset="0"/>
                              <a:cs typeface="Calibri" charset="0"/>
                            </a:rPr>
                            <a:t> </a:t>
                          </a:r>
                          <a:r>
                            <a:rPr lang="de-DE" sz="1600" dirty="0" smtClean="0">
                              <a:latin typeface="Calibri" charset="0"/>
                              <a:ea typeface="Calibri" charset="0"/>
                              <a:cs typeface="Calibri" charset="0"/>
                            </a:rPr>
                            <a:t>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Multiplikation</a:t>
                          </a:r>
                          <a:endParaRPr lang="de-DE" sz="1600" dirty="0">
                            <a:latin typeface="Calibri" charset="0"/>
                            <a:ea typeface="Calibri" charset="0"/>
                            <a:cs typeface="Calibri" charset="0"/>
                          </a:endParaRPr>
                        </a:p>
                      </a:txBody>
                      <a:tcPr/>
                    </a:tc>
                    <a:tc>
                      <a:txBody>
                        <a:bodyPr/>
                        <a:lstStyle/>
                        <a:p>
                          <a:endParaRPr lang="de-DE"/>
                        </a:p>
                      </a:txBody>
                      <a:tcPr>
                        <a:blipFill rotWithShape="0">
                          <a:blip r:embed="rId3"/>
                          <a:stretch>
                            <a:fillRect l="-300000" t="-207273" r="-1027" b="-21818"/>
                          </a:stretch>
                        </a:blipFill>
                      </a:tcPr>
                    </a:tc>
                  </a:tr>
                </a:tbl>
              </a:graphicData>
            </a:graphic>
          </p:graphicFrame>
        </mc:Fallback>
      </mc:AlternateContent>
      <p:graphicFrame>
        <p:nvGraphicFramePr>
          <p:cNvPr id="15" name="Tabelle 14"/>
          <p:cNvGraphicFramePr>
            <a:graphicFrameLocks noGrp="1"/>
          </p:cNvGraphicFramePr>
          <p:nvPr>
            <p:extLst>
              <p:ext uri="{D42A27DB-BD31-4B8C-83A1-F6EECF244321}">
                <p14:modId xmlns:p14="http://schemas.microsoft.com/office/powerpoint/2010/main" val="456139195"/>
              </p:ext>
            </p:extLst>
          </p:nvPr>
        </p:nvGraphicFramePr>
        <p:xfrm>
          <a:off x="1017104" y="4237167"/>
          <a:ext cx="7109792" cy="1676400"/>
        </p:xfrm>
        <a:graphic>
          <a:graphicData uri="http://schemas.openxmlformats.org/drawingml/2006/table">
            <a:tbl>
              <a:tblPr firstRow="1" bandRow="1">
                <a:tableStyleId>{ED083AE6-46FA-4A59-8FB0-9F97EB10719F}</a:tableStyleId>
              </a:tblPr>
              <a:tblGrid>
                <a:gridCol w="1777448">
                  <a:extLst>
                    <a:ext uri="{9D8B030D-6E8A-4147-A177-3AD203B41FA5}">
                      <a16:colId xmlns:a16="http://schemas.microsoft.com/office/drawing/2014/main" val="20000"/>
                    </a:ext>
                  </a:extLst>
                </a:gridCol>
                <a:gridCol w="1777448">
                  <a:extLst>
                    <a:ext uri="{9D8B030D-6E8A-4147-A177-3AD203B41FA5}">
                      <a16:colId xmlns:a16="http://schemas.microsoft.com/office/drawing/2014/main" val="20001"/>
                    </a:ext>
                  </a:extLst>
                </a:gridCol>
                <a:gridCol w="1777448">
                  <a:extLst>
                    <a:ext uri="{9D8B030D-6E8A-4147-A177-3AD203B41FA5}">
                      <a16:colId xmlns:a16="http://schemas.microsoft.com/office/drawing/2014/main" val="20002"/>
                    </a:ext>
                  </a:extLst>
                </a:gridCol>
                <a:gridCol w="1777448">
                  <a:extLst>
                    <a:ext uri="{9D8B030D-6E8A-4147-A177-3AD203B41FA5}">
                      <a16:colId xmlns:a16="http://schemas.microsoft.com/office/drawing/2014/main" val="20003"/>
                    </a:ext>
                  </a:extLst>
                </a:gridCol>
              </a:tblGrid>
              <a:tr h="230426">
                <a:tc>
                  <a:txBody>
                    <a:bodyPr/>
                    <a:lstStyle/>
                    <a:p>
                      <a:pPr algn="ctr"/>
                      <a:r>
                        <a:rPr lang="de-DE" sz="1600" dirty="0" err="1" smtClean="0">
                          <a:latin typeface="Calibri" charset="0"/>
                          <a:ea typeface="Calibri" charset="0"/>
                          <a:cs typeface="Calibri" charset="0"/>
                        </a:rPr>
                        <a:t>Teilterm</a:t>
                      </a:r>
                      <a:r>
                        <a:rPr lang="de-DE" sz="1600" dirty="0" smtClean="0">
                          <a:latin typeface="Calibri" charset="0"/>
                          <a:ea typeface="Calibri" charset="0"/>
                          <a:cs typeface="Calibri" charset="0"/>
                        </a:rPr>
                        <a:t> 1</a:t>
                      </a:r>
                      <a:endParaRPr lang="de-DE" sz="1600" dirty="0">
                        <a:latin typeface="Calibri" charset="0"/>
                        <a:ea typeface="Calibri" charset="0"/>
                        <a:cs typeface="Calibri" charset="0"/>
                      </a:endParaRPr>
                    </a:p>
                  </a:txBody>
                  <a:tcPr/>
                </a:tc>
                <a:tc>
                  <a:txBody>
                    <a:bodyPr/>
                    <a:lstStyle/>
                    <a:p>
                      <a:pPr algn="ctr"/>
                      <a:r>
                        <a:rPr lang="de-DE" sz="1600" dirty="0" err="1" smtClean="0">
                          <a:latin typeface="Calibri" charset="0"/>
                          <a:ea typeface="Calibri" charset="0"/>
                          <a:cs typeface="Calibri" charset="0"/>
                        </a:rPr>
                        <a:t>Teilterm</a:t>
                      </a:r>
                      <a:r>
                        <a:rPr lang="de-DE" sz="1600" dirty="0" smtClean="0">
                          <a:latin typeface="Calibri" charset="0"/>
                          <a:ea typeface="Calibri" charset="0"/>
                          <a:cs typeface="Calibri" charset="0"/>
                        </a:rPr>
                        <a:t> 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Operation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Neuer</a:t>
                      </a:r>
                      <a:r>
                        <a:rPr lang="de-DE" sz="1600" baseline="0" dirty="0" smtClean="0">
                          <a:latin typeface="Calibri" charset="0"/>
                          <a:ea typeface="Calibri" charset="0"/>
                          <a:cs typeface="Calibri" charset="0"/>
                        </a:rPr>
                        <a:t> Term</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0"/>
                  </a:ext>
                </a:extLst>
              </a:tr>
              <a:tr h="230426">
                <a:tc>
                  <a:txBody>
                    <a:bodyPr/>
                    <a:lstStyle/>
                    <a:p>
                      <a:pPr algn="ctr"/>
                      <a:r>
                        <a:rPr lang="de-DE" sz="1600" dirty="0" smtClean="0">
                          <a:latin typeface="Calibri" charset="0"/>
                          <a:ea typeface="Calibri" charset="0"/>
                          <a:cs typeface="Calibri" charset="0"/>
                        </a:rPr>
                        <a:t>12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3</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Subtraktion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12 –</a:t>
                      </a:r>
                      <a:r>
                        <a:rPr lang="de-DE" sz="1600" baseline="0" dirty="0" smtClean="0">
                          <a:latin typeface="Calibri" charset="0"/>
                          <a:ea typeface="Calibri" charset="0"/>
                          <a:cs typeface="Calibri" charset="0"/>
                        </a:rPr>
                        <a:t> </a:t>
                      </a:r>
                      <a:r>
                        <a:rPr lang="de-DE" sz="1600" dirty="0" smtClean="0">
                          <a:latin typeface="Calibri" charset="0"/>
                          <a:ea typeface="Calibri" charset="0"/>
                          <a:cs typeface="Calibri" charset="0"/>
                        </a:rPr>
                        <a:t>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1"/>
                  </a:ext>
                </a:extLst>
              </a:tr>
              <a:tr h="230426">
                <a:tc>
                  <a:txBody>
                    <a:bodyPr/>
                    <a:lstStyle/>
                    <a:p>
                      <a:pPr algn="ctr"/>
                      <a:r>
                        <a:rPr lang="de-DE" sz="1600" dirty="0" smtClean="0">
                          <a:latin typeface="Calibri" charset="0"/>
                          <a:ea typeface="Calibri" charset="0"/>
                          <a:cs typeface="Calibri" charset="0"/>
                        </a:rPr>
                        <a:t>3</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Subtraktion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3 – 12</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2"/>
                  </a:ext>
                </a:extLst>
              </a:tr>
              <a:tr h="230426">
                <a:tc>
                  <a:txBody>
                    <a:bodyPr/>
                    <a:lstStyle/>
                    <a:p>
                      <a:pPr algn="ctr"/>
                      <a:r>
                        <a:rPr lang="de-DE" sz="1600" dirty="0" smtClean="0">
                          <a:latin typeface="Calibri" charset="0"/>
                          <a:ea typeface="Calibri" charset="0"/>
                          <a:cs typeface="Calibri" charset="0"/>
                        </a:rPr>
                        <a:t>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3</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Potenzieren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2</a:t>
                      </a:r>
                      <a:r>
                        <a:rPr lang="de-DE" sz="1600" baseline="30000" dirty="0" smtClean="0">
                          <a:latin typeface="Calibri" charset="0"/>
                          <a:ea typeface="Calibri" charset="0"/>
                          <a:cs typeface="Calibri" charset="0"/>
                        </a:rPr>
                        <a:t>3</a:t>
                      </a:r>
                      <a:endParaRPr lang="de-DE" sz="1600" baseline="30000" dirty="0">
                        <a:latin typeface="Calibri" charset="0"/>
                        <a:ea typeface="Calibri" charset="0"/>
                        <a:cs typeface="Calibri" charset="0"/>
                      </a:endParaRPr>
                    </a:p>
                  </a:txBody>
                  <a:tcPr/>
                </a:tc>
                <a:extLst>
                  <a:ext uri="{0D108BD9-81ED-4DB2-BD59-A6C34878D82A}">
                    <a16:rowId xmlns:a16="http://schemas.microsoft.com/office/drawing/2014/main" val="10003"/>
                  </a:ext>
                </a:extLst>
              </a:tr>
              <a:tr h="230426">
                <a:tc>
                  <a:txBody>
                    <a:bodyPr/>
                    <a:lstStyle/>
                    <a:p>
                      <a:pPr algn="ctr"/>
                      <a:r>
                        <a:rPr lang="de-DE" sz="1600" dirty="0" smtClean="0">
                          <a:latin typeface="Calibri" charset="0"/>
                          <a:ea typeface="Calibri" charset="0"/>
                          <a:cs typeface="Calibri" charset="0"/>
                        </a:rPr>
                        <a:t>3</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Potenzieren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3</a:t>
                      </a:r>
                      <a:r>
                        <a:rPr lang="de-DE" sz="1600" baseline="30000" dirty="0" smtClean="0">
                          <a:latin typeface="Calibri" charset="0"/>
                          <a:ea typeface="Calibri" charset="0"/>
                          <a:cs typeface="Calibri" charset="0"/>
                        </a:rPr>
                        <a:t>2</a:t>
                      </a:r>
                      <a:endParaRPr lang="de-DE" sz="1600" baseline="30000" dirty="0">
                        <a:latin typeface="Calibri" charset="0"/>
                        <a:ea typeface="Calibri" charset="0"/>
                        <a:cs typeface="Calibri" charset="0"/>
                      </a:endParaRP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798295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nhaltsplatzhalter 10"/>
          <p:cNvSpPr>
            <a:spLocks noGrp="1"/>
          </p:cNvSpPr>
          <p:nvPr>
            <p:ph idx="1"/>
          </p:nvPr>
        </p:nvSpPr>
        <p:spPr/>
        <p:txBody>
          <a:bodyPr>
            <a:normAutofit/>
          </a:bodyPr>
          <a:lstStyle/>
          <a:p>
            <a:pPr marL="0" indent="0" algn="ctr">
              <a:buNone/>
            </a:pPr>
            <a:r>
              <a:rPr lang="de-DE" dirty="0" smtClean="0"/>
              <a:t>Nina legt mit Streichhölzern eine Bilderfolge. </a:t>
            </a:r>
          </a:p>
          <a:p>
            <a:pPr marL="0" indent="0" algn="ctr">
              <a:buNone/>
            </a:pPr>
            <a:r>
              <a:rPr lang="de-DE" dirty="0" smtClean="0"/>
              <a:t>Sie zählt die Kästchen und die Streichhölzer, die sie braucht.</a:t>
            </a:r>
          </a:p>
        </p:txBody>
      </p:sp>
      <p:sp>
        <p:nvSpPr>
          <p:cNvPr id="5" name="Titel 4"/>
          <p:cNvSpPr>
            <a:spLocks noGrp="1"/>
          </p:cNvSpPr>
          <p:nvPr>
            <p:ph type="title"/>
          </p:nvPr>
        </p:nvSpPr>
        <p:spPr/>
        <p:txBody>
          <a:bodyPr>
            <a:normAutofit fontScale="90000"/>
          </a:bodyPr>
          <a:lstStyle/>
          <a:p>
            <a:pPr algn="ctr"/>
            <a:r>
              <a:rPr lang="de-DE" dirty="0" smtClean="0"/>
              <a:t>Terme dokumentieren Entwicklungen</a:t>
            </a:r>
            <a:endParaRPr lang="de-DE" dirty="0"/>
          </a:p>
        </p:txBody>
      </p:sp>
      <p:graphicFrame>
        <p:nvGraphicFramePr>
          <p:cNvPr id="2" name="Tabelle 1"/>
          <p:cNvGraphicFramePr>
            <a:graphicFrameLocks noGrp="1"/>
          </p:cNvGraphicFramePr>
          <p:nvPr>
            <p:extLst/>
          </p:nvPr>
        </p:nvGraphicFramePr>
        <p:xfrm>
          <a:off x="4232204" y="2132856"/>
          <a:ext cx="4776192" cy="3789680"/>
        </p:xfrm>
        <a:graphic>
          <a:graphicData uri="http://schemas.openxmlformats.org/drawingml/2006/table">
            <a:tbl>
              <a:tblPr firstRow="1" bandRow="1">
                <a:tableStyleId>{ED083AE6-46FA-4A59-8FB0-9F97EB10719F}</a:tableStyleId>
              </a:tblPr>
              <a:tblGrid>
                <a:gridCol w="1592064">
                  <a:extLst>
                    <a:ext uri="{9D8B030D-6E8A-4147-A177-3AD203B41FA5}">
                      <a16:colId xmlns:a16="http://schemas.microsoft.com/office/drawing/2014/main" val="20000"/>
                    </a:ext>
                  </a:extLst>
                </a:gridCol>
                <a:gridCol w="1592064">
                  <a:extLst>
                    <a:ext uri="{9D8B030D-6E8A-4147-A177-3AD203B41FA5}">
                      <a16:colId xmlns:a16="http://schemas.microsoft.com/office/drawing/2014/main" val="20001"/>
                    </a:ext>
                  </a:extLst>
                </a:gridCol>
                <a:gridCol w="1592064">
                  <a:extLst>
                    <a:ext uri="{9D8B030D-6E8A-4147-A177-3AD203B41FA5}">
                      <a16:colId xmlns:a16="http://schemas.microsoft.com/office/drawing/2014/main" val="20002"/>
                    </a:ext>
                  </a:extLst>
                </a:gridCol>
              </a:tblGrid>
              <a:tr h="370840">
                <a:tc>
                  <a:txBody>
                    <a:bodyPr/>
                    <a:lstStyle/>
                    <a:p>
                      <a:pPr algn="ctr"/>
                      <a:r>
                        <a:rPr lang="de-DE" sz="1600" dirty="0" smtClean="0">
                          <a:latin typeface="Calibri" charset="0"/>
                          <a:ea typeface="Calibri" charset="0"/>
                          <a:cs typeface="Calibri" charset="0"/>
                        </a:rPr>
                        <a:t>Anzahl der Kästchen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Benötigte</a:t>
                      </a:r>
                      <a:r>
                        <a:rPr lang="de-DE" sz="1600" baseline="0" dirty="0" smtClean="0">
                          <a:latin typeface="Calibri" charset="0"/>
                          <a:ea typeface="Calibri" charset="0"/>
                          <a:cs typeface="Calibri" charset="0"/>
                        </a:rPr>
                        <a:t> Anzahl an Streichhölzern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Zahlenterm</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0"/>
                  </a:ext>
                </a:extLst>
              </a:tr>
              <a:tr h="370840">
                <a:tc>
                  <a:txBody>
                    <a:bodyPr/>
                    <a:lstStyle/>
                    <a:p>
                      <a:pPr algn="ctr"/>
                      <a:r>
                        <a:rPr lang="de-DE" sz="1600" dirty="0" smtClean="0">
                          <a:latin typeface="Calibri" charset="0"/>
                          <a:ea typeface="Calibri" charset="0"/>
                          <a:cs typeface="Calibri" charset="0"/>
                        </a:rPr>
                        <a:t>1</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4</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+ 1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1"/>
                  </a:ext>
                </a:extLst>
              </a:tr>
              <a:tr h="370840">
                <a:tc>
                  <a:txBody>
                    <a:bodyPr/>
                    <a:lstStyle/>
                    <a:p>
                      <a:pPr algn="ctr"/>
                      <a:r>
                        <a:rPr lang="de-DE" sz="1600" dirty="0" smtClean="0">
                          <a:latin typeface="Calibri" charset="0"/>
                          <a:ea typeface="Calibri" charset="0"/>
                          <a:cs typeface="Calibri" charset="0"/>
                        </a:rPr>
                        <a:t>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7</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+ 2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2"/>
                  </a:ext>
                </a:extLst>
              </a:tr>
              <a:tr h="370840">
                <a:tc>
                  <a:txBody>
                    <a:bodyPr/>
                    <a:lstStyle/>
                    <a:p>
                      <a:pPr algn="ctr"/>
                      <a:r>
                        <a:rPr lang="de-DE" sz="1600" dirty="0" smtClean="0">
                          <a:latin typeface="Calibri" charset="0"/>
                          <a:ea typeface="Calibri" charset="0"/>
                          <a:cs typeface="Calibri" charset="0"/>
                        </a:rPr>
                        <a:t>3</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10</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+ 3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3"/>
                  </a:ext>
                </a:extLst>
              </a:tr>
              <a:tr h="370840">
                <a:tc>
                  <a:txBody>
                    <a:bodyPr/>
                    <a:lstStyle/>
                    <a:p>
                      <a:pPr algn="ctr"/>
                      <a:r>
                        <a:rPr lang="de-DE" sz="1600" dirty="0" smtClean="0">
                          <a:latin typeface="Calibri" charset="0"/>
                          <a:ea typeface="Calibri" charset="0"/>
                          <a:cs typeface="Calibri" charset="0"/>
                        </a:rPr>
                        <a:t>4</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13</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+ 4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4"/>
                  </a:ext>
                </a:extLst>
              </a:tr>
              <a:tr h="370840">
                <a:tc>
                  <a:txBody>
                    <a:bodyPr/>
                    <a:lstStyle/>
                    <a:p>
                      <a:pPr algn="ctr"/>
                      <a:r>
                        <a:rPr lang="de-DE" sz="1600" dirty="0" smtClean="0">
                          <a:latin typeface="Calibri" charset="0"/>
                          <a:ea typeface="Calibri" charset="0"/>
                          <a:cs typeface="Calibri" charset="0"/>
                        </a:rPr>
                        <a:t>5</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16</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+ 5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5"/>
                  </a:ext>
                </a:extLst>
              </a:tr>
              <a:tr h="370840">
                <a:tc>
                  <a:txBody>
                    <a:bodyPr/>
                    <a:lstStyle/>
                    <a:p>
                      <a:pPr algn="ctr"/>
                      <a:r>
                        <a:rPr lang="de-DE" sz="1600" dirty="0" smtClean="0">
                          <a:latin typeface="Calibri" charset="0"/>
                          <a:ea typeface="Calibri" charset="0"/>
                          <a:cs typeface="Calibri" charset="0"/>
                        </a:rPr>
                        <a:t>...</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6"/>
                  </a:ext>
                </a:extLst>
              </a:tr>
              <a:tr h="370840">
                <a:tc>
                  <a:txBody>
                    <a:bodyPr/>
                    <a:lstStyle/>
                    <a:p>
                      <a:pPr algn="ctr"/>
                      <a:endParaRPr lang="de-DE" sz="1600" dirty="0" smtClean="0">
                        <a:latin typeface="Calibri" charset="0"/>
                        <a:ea typeface="Calibri" charset="0"/>
                        <a:cs typeface="Calibri" charset="0"/>
                      </a:endParaRPr>
                    </a:p>
                  </a:txBody>
                  <a:tcPr/>
                </a:tc>
                <a:tc>
                  <a:txBody>
                    <a:bodyPr/>
                    <a:lstStyle/>
                    <a:p>
                      <a:pPr algn="ctr"/>
                      <a:endParaRPr lang="de-DE" sz="1600" dirty="0">
                        <a:latin typeface="Calibri" charset="0"/>
                        <a:ea typeface="Calibri" charset="0"/>
                        <a:cs typeface="Calibri"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de-DE" sz="1600" dirty="0" smtClean="0">
                        <a:latin typeface="Calibri" charset="0"/>
                        <a:ea typeface="Calibri" charset="0"/>
                        <a:cs typeface="Calibri" charset="0"/>
                      </a:endParaRPr>
                    </a:p>
                  </a:txBody>
                  <a:tcPr/>
                </a:tc>
                <a:extLst>
                  <a:ext uri="{0D108BD9-81ED-4DB2-BD59-A6C34878D82A}">
                    <a16:rowId xmlns:a16="http://schemas.microsoft.com/office/drawing/2014/main" val="10007"/>
                  </a:ext>
                </a:extLst>
              </a:tr>
              <a:tr h="370840">
                <a:tc>
                  <a:txBody>
                    <a:bodyPr/>
                    <a:lstStyle/>
                    <a:p>
                      <a:pPr algn="ctr"/>
                      <a:endParaRPr lang="de-DE" sz="1600" dirty="0">
                        <a:latin typeface="Calibri" charset="0"/>
                        <a:ea typeface="Calibri" charset="0"/>
                        <a:cs typeface="Calibri" charset="0"/>
                      </a:endParaRPr>
                    </a:p>
                  </a:txBody>
                  <a:tcPr/>
                </a:tc>
                <a:tc>
                  <a:txBody>
                    <a:bodyPr/>
                    <a:lstStyle/>
                    <a:p>
                      <a:pPr algn="ctr"/>
                      <a:endParaRPr lang="de-DE" sz="1600" dirty="0">
                        <a:latin typeface="Calibri" charset="0"/>
                        <a:ea typeface="Calibri" charset="0"/>
                        <a:cs typeface="Calibri"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de-DE" sz="1600" dirty="0" smtClean="0">
                        <a:latin typeface="Calibri" charset="0"/>
                        <a:ea typeface="Calibri" charset="0"/>
                        <a:cs typeface="Calibri" charset="0"/>
                      </a:endParaRPr>
                    </a:p>
                  </a:txBody>
                  <a:tcPr/>
                </a:tc>
                <a:extLst>
                  <a:ext uri="{0D108BD9-81ED-4DB2-BD59-A6C34878D82A}">
                    <a16:rowId xmlns:a16="http://schemas.microsoft.com/office/drawing/2014/main" val="10008"/>
                  </a:ext>
                </a:extLst>
              </a:tr>
            </a:tbl>
          </a:graphicData>
        </a:graphic>
      </p:graphicFrame>
      <p:pic>
        <p:nvPicPr>
          <p:cNvPr id="10" name="Bild 9"/>
          <p:cNvPicPr>
            <a:picLocks noChangeAspect="1"/>
          </p:cNvPicPr>
          <p:nvPr/>
        </p:nvPicPr>
        <p:blipFill>
          <a:blip r:embed="rId3"/>
          <a:stretch>
            <a:fillRect/>
          </a:stretch>
        </p:blipFill>
        <p:spPr>
          <a:xfrm>
            <a:off x="457474" y="2221686"/>
            <a:ext cx="1132997" cy="1132997"/>
          </a:xfrm>
          <a:prstGeom prst="rect">
            <a:avLst/>
          </a:prstGeom>
        </p:spPr>
      </p:pic>
      <p:pic>
        <p:nvPicPr>
          <p:cNvPr id="15" name="Bild 14"/>
          <p:cNvPicPr>
            <a:picLocks noChangeAspect="1"/>
          </p:cNvPicPr>
          <p:nvPr/>
        </p:nvPicPr>
        <p:blipFill>
          <a:blip r:embed="rId4"/>
          <a:stretch>
            <a:fillRect/>
          </a:stretch>
        </p:blipFill>
        <p:spPr>
          <a:xfrm>
            <a:off x="443253" y="3661380"/>
            <a:ext cx="2066954" cy="1132997"/>
          </a:xfrm>
          <a:prstGeom prst="rect">
            <a:avLst/>
          </a:prstGeom>
        </p:spPr>
      </p:pic>
      <p:pic>
        <p:nvPicPr>
          <p:cNvPr id="16" name="Bild 15"/>
          <p:cNvPicPr>
            <a:picLocks noChangeAspect="1"/>
          </p:cNvPicPr>
          <p:nvPr/>
        </p:nvPicPr>
        <p:blipFill>
          <a:blip r:embed="rId5"/>
          <a:stretch>
            <a:fillRect/>
          </a:stretch>
        </p:blipFill>
        <p:spPr>
          <a:xfrm>
            <a:off x="418961" y="5101074"/>
            <a:ext cx="3000911" cy="1132997"/>
          </a:xfrm>
          <a:prstGeom prst="rect">
            <a:avLst/>
          </a:prstGeom>
        </p:spPr>
      </p:pic>
      <p:sp>
        <p:nvSpPr>
          <p:cNvPr id="8" name="Textfeld 7"/>
          <p:cNvSpPr txBox="1"/>
          <p:nvPr/>
        </p:nvSpPr>
        <p:spPr>
          <a:xfrm>
            <a:off x="4572000" y="5733256"/>
            <a:ext cx="4796435" cy="1044477"/>
          </a:xfrm>
          <a:prstGeom prst="rect">
            <a:avLst/>
          </a:prstGeom>
          <a:solidFill>
            <a:schemeClr val="accent1">
              <a:alpha val="25000"/>
            </a:schemeClr>
          </a:solidFill>
        </p:spPr>
        <p:txBody>
          <a:bodyPr wrap="square" lIns="180000" rIns="270000" rtlCol="0" anchor="ctr" anchorCtr="1">
            <a:noAutofit/>
          </a:bodyPr>
          <a:lstStyle/>
          <a:p>
            <a:r>
              <a:rPr lang="de-DE" sz="1600" dirty="0"/>
              <a:t>Vergleichen Sie die rechte Spalte mit der mittleren Spalte! Welchen Mehrwert hat die Spalte mit dem Zahlenterm?</a:t>
            </a:r>
          </a:p>
        </p:txBody>
      </p:sp>
      <p:sp>
        <p:nvSpPr>
          <p:cNvPr id="9" name="Abgerundetes Rechteck 8"/>
          <p:cNvSpPr/>
          <p:nvPr/>
        </p:nvSpPr>
        <p:spPr bwMode="auto">
          <a:xfrm>
            <a:off x="3953071" y="5229200"/>
            <a:ext cx="2160241" cy="720080"/>
          </a:xfrm>
          <a:prstGeom prst="roundRect">
            <a:avLst/>
          </a:prstGeom>
          <a:solidFill>
            <a:schemeClr val="accent1">
              <a:alpha val="7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algn="ctr"/>
            <a:r>
              <a:rPr lang="de-DE" sz="1800" b="1" dirty="0" smtClean="0">
                <a:solidFill>
                  <a:prstClr val="black"/>
                </a:solidFill>
                <a:latin typeface="Calibri"/>
                <a:cs typeface="Calibri"/>
                <a:sym typeface="Wingdings"/>
              </a:rPr>
              <a:t>Überlegen Sie:</a:t>
            </a:r>
            <a:endParaRPr lang="de-DE" sz="1800" b="1" dirty="0">
              <a:solidFill>
                <a:schemeClr val="accent2"/>
              </a:solidFill>
              <a:latin typeface="Calibri"/>
              <a:cs typeface="Calibri"/>
            </a:endParaRPr>
          </a:p>
        </p:txBody>
      </p:sp>
    </p:spTree>
    <p:extLst>
      <p:ext uri="{BB962C8B-B14F-4D97-AF65-F5344CB8AC3E}">
        <p14:creationId xmlns:p14="http://schemas.microsoft.com/office/powerpoint/2010/main" val="1493320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nhaltsplatzhalter 10"/>
          <p:cNvSpPr>
            <a:spLocks noGrp="1"/>
          </p:cNvSpPr>
          <p:nvPr>
            <p:ph idx="1"/>
          </p:nvPr>
        </p:nvSpPr>
        <p:spPr/>
        <p:txBody>
          <a:bodyPr>
            <a:normAutofit/>
          </a:bodyPr>
          <a:lstStyle/>
          <a:p>
            <a:pPr marL="0" indent="0" algn="ctr">
              <a:buNone/>
            </a:pPr>
            <a:r>
              <a:rPr lang="de-DE" dirty="0" smtClean="0"/>
              <a:t>Nina legt mit Streichhölzern eine Bilderfolge. </a:t>
            </a:r>
          </a:p>
          <a:p>
            <a:pPr marL="0" indent="0" algn="ctr">
              <a:buNone/>
            </a:pPr>
            <a:r>
              <a:rPr lang="de-DE" dirty="0" smtClean="0"/>
              <a:t>Sie zählt die Kästchen und die Streichhölzer, die sie braucht.</a:t>
            </a:r>
          </a:p>
        </p:txBody>
      </p:sp>
      <p:sp>
        <p:nvSpPr>
          <p:cNvPr id="5" name="Titel 4"/>
          <p:cNvSpPr>
            <a:spLocks noGrp="1"/>
          </p:cNvSpPr>
          <p:nvPr>
            <p:ph type="title"/>
          </p:nvPr>
        </p:nvSpPr>
        <p:spPr/>
        <p:txBody>
          <a:bodyPr>
            <a:normAutofit fontScale="90000"/>
          </a:bodyPr>
          <a:lstStyle/>
          <a:p>
            <a:pPr algn="ctr"/>
            <a:r>
              <a:rPr lang="de-DE" dirty="0" smtClean="0"/>
              <a:t>Terme dokumentieren Entwicklungen</a:t>
            </a:r>
            <a:endParaRPr lang="de-DE" dirty="0"/>
          </a:p>
        </p:txBody>
      </p:sp>
      <p:graphicFrame>
        <p:nvGraphicFramePr>
          <p:cNvPr id="2" name="Tabelle 1"/>
          <p:cNvGraphicFramePr>
            <a:graphicFrameLocks noGrp="1"/>
          </p:cNvGraphicFramePr>
          <p:nvPr>
            <p:extLst/>
          </p:nvPr>
        </p:nvGraphicFramePr>
        <p:xfrm>
          <a:off x="4232204" y="2132856"/>
          <a:ext cx="4776192" cy="3789680"/>
        </p:xfrm>
        <a:graphic>
          <a:graphicData uri="http://schemas.openxmlformats.org/drawingml/2006/table">
            <a:tbl>
              <a:tblPr firstRow="1" bandRow="1">
                <a:tableStyleId>{ED083AE6-46FA-4A59-8FB0-9F97EB10719F}</a:tableStyleId>
              </a:tblPr>
              <a:tblGrid>
                <a:gridCol w="1592064">
                  <a:extLst>
                    <a:ext uri="{9D8B030D-6E8A-4147-A177-3AD203B41FA5}">
                      <a16:colId xmlns:a16="http://schemas.microsoft.com/office/drawing/2014/main" val="20000"/>
                    </a:ext>
                  </a:extLst>
                </a:gridCol>
                <a:gridCol w="1592064">
                  <a:extLst>
                    <a:ext uri="{9D8B030D-6E8A-4147-A177-3AD203B41FA5}">
                      <a16:colId xmlns:a16="http://schemas.microsoft.com/office/drawing/2014/main" val="20001"/>
                    </a:ext>
                  </a:extLst>
                </a:gridCol>
                <a:gridCol w="1592064">
                  <a:extLst>
                    <a:ext uri="{9D8B030D-6E8A-4147-A177-3AD203B41FA5}">
                      <a16:colId xmlns:a16="http://schemas.microsoft.com/office/drawing/2014/main" val="20002"/>
                    </a:ext>
                  </a:extLst>
                </a:gridCol>
              </a:tblGrid>
              <a:tr h="370840">
                <a:tc>
                  <a:txBody>
                    <a:bodyPr/>
                    <a:lstStyle/>
                    <a:p>
                      <a:pPr algn="ctr"/>
                      <a:r>
                        <a:rPr lang="de-DE" sz="1600" dirty="0" smtClean="0">
                          <a:latin typeface="Calibri" charset="0"/>
                          <a:ea typeface="Calibri" charset="0"/>
                          <a:cs typeface="Calibri" charset="0"/>
                        </a:rPr>
                        <a:t>Anzahl der Kästchen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Benötigte</a:t>
                      </a:r>
                      <a:r>
                        <a:rPr lang="de-DE" sz="1600" baseline="0" dirty="0" smtClean="0">
                          <a:latin typeface="Calibri" charset="0"/>
                          <a:ea typeface="Calibri" charset="0"/>
                          <a:cs typeface="Calibri" charset="0"/>
                        </a:rPr>
                        <a:t> Anzahl an Streichhölzern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Zahlenterm</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0"/>
                  </a:ext>
                </a:extLst>
              </a:tr>
              <a:tr h="370840">
                <a:tc>
                  <a:txBody>
                    <a:bodyPr/>
                    <a:lstStyle/>
                    <a:p>
                      <a:pPr algn="ctr"/>
                      <a:r>
                        <a:rPr lang="de-DE" sz="1600" dirty="0" smtClean="0">
                          <a:latin typeface="Calibri" charset="0"/>
                          <a:ea typeface="Calibri" charset="0"/>
                          <a:cs typeface="Calibri" charset="0"/>
                        </a:rPr>
                        <a:t>1</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4</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+ 1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1"/>
                  </a:ext>
                </a:extLst>
              </a:tr>
              <a:tr h="370840">
                <a:tc>
                  <a:txBody>
                    <a:bodyPr/>
                    <a:lstStyle/>
                    <a:p>
                      <a:pPr algn="ctr"/>
                      <a:r>
                        <a:rPr lang="de-DE" sz="1600" dirty="0" smtClean="0">
                          <a:latin typeface="Calibri" charset="0"/>
                          <a:ea typeface="Calibri" charset="0"/>
                          <a:cs typeface="Calibri" charset="0"/>
                        </a:rPr>
                        <a:t>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7</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+ 2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2"/>
                  </a:ext>
                </a:extLst>
              </a:tr>
              <a:tr h="370840">
                <a:tc>
                  <a:txBody>
                    <a:bodyPr/>
                    <a:lstStyle/>
                    <a:p>
                      <a:pPr algn="ctr"/>
                      <a:r>
                        <a:rPr lang="de-DE" sz="1600" dirty="0" smtClean="0">
                          <a:latin typeface="Calibri" charset="0"/>
                          <a:ea typeface="Calibri" charset="0"/>
                          <a:cs typeface="Calibri" charset="0"/>
                        </a:rPr>
                        <a:t>3</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10</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+ 3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3"/>
                  </a:ext>
                </a:extLst>
              </a:tr>
              <a:tr h="370840">
                <a:tc>
                  <a:txBody>
                    <a:bodyPr/>
                    <a:lstStyle/>
                    <a:p>
                      <a:pPr algn="ctr"/>
                      <a:r>
                        <a:rPr lang="de-DE" sz="1600" dirty="0" smtClean="0">
                          <a:latin typeface="Calibri" charset="0"/>
                          <a:ea typeface="Calibri" charset="0"/>
                          <a:cs typeface="Calibri" charset="0"/>
                        </a:rPr>
                        <a:t>4</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13</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+ 4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4"/>
                  </a:ext>
                </a:extLst>
              </a:tr>
              <a:tr h="370840">
                <a:tc>
                  <a:txBody>
                    <a:bodyPr/>
                    <a:lstStyle/>
                    <a:p>
                      <a:pPr algn="ctr"/>
                      <a:r>
                        <a:rPr lang="de-DE" sz="1600" dirty="0" smtClean="0">
                          <a:latin typeface="Calibri" charset="0"/>
                          <a:ea typeface="Calibri" charset="0"/>
                          <a:cs typeface="Calibri" charset="0"/>
                        </a:rPr>
                        <a:t>5</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16</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+ 5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5"/>
                  </a:ext>
                </a:extLst>
              </a:tr>
              <a:tr h="370840">
                <a:tc>
                  <a:txBody>
                    <a:bodyPr/>
                    <a:lstStyle/>
                    <a:p>
                      <a:pPr algn="ctr"/>
                      <a:r>
                        <a:rPr lang="de-DE" sz="1600" dirty="0" smtClean="0">
                          <a:latin typeface="Calibri" charset="0"/>
                          <a:ea typeface="Calibri" charset="0"/>
                          <a:cs typeface="Calibri" charset="0"/>
                        </a:rPr>
                        <a:t>...</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a:t>
                      </a:r>
                      <a:endParaRPr lang="de-DE" sz="1600" dirty="0">
                        <a:latin typeface="Calibri" charset="0"/>
                        <a:ea typeface="Calibri" charset="0"/>
                        <a:cs typeface="Calibri" charset="0"/>
                      </a:endParaRPr>
                    </a:p>
                  </a:txBody>
                  <a:tcPr/>
                </a:tc>
                <a:tc>
                  <a:txBody>
                    <a:bodyPr/>
                    <a:lstStyle/>
                    <a:p>
                      <a:pPr algn="ctr"/>
                      <a:r>
                        <a:rPr lang="de-DE" sz="1600" smtClean="0">
                          <a:latin typeface="Calibri" charset="0"/>
                          <a:ea typeface="Calibri" charset="0"/>
                          <a:cs typeface="Calibri" charset="0"/>
                        </a:rPr>
                        <a:t>...</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6"/>
                  </a:ext>
                </a:extLst>
              </a:tr>
              <a:tr h="370840">
                <a:tc>
                  <a:txBody>
                    <a:bodyPr/>
                    <a:lstStyle/>
                    <a:p>
                      <a:pPr algn="ctr"/>
                      <a:r>
                        <a:rPr lang="de-DE" sz="1600" dirty="0" smtClean="0">
                          <a:latin typeface="Calibri" charset="0"/>
                          <a:ea typeface="Calibri" charset="0"/>
                          <a:cs typeface="Calibri" charset="0"/>
                        </a:rPr>
                        <a:t>20</a:t>
                      </a:r>
                    </a:p>
                  </a:txBody>
                  <a:tcPr/>
                </a:tc>
                <a:tc>
                  <a:txBody>
                    <a:bodyPr/>
                    <a:lstStyle/>
                    <a:p>
                      <a:pPr algn="ctr"/>
                      <a:r>
                        <a:rPr lang="de-DE" sz="1600" dirty="0" smtClean="0">
                          <a:latin typeface="Calibri" charset="0"/>
                          <a:ea typeface="Calibri" charset="0"/>
                          <a:cs typeface="Calibri" charset="0"/>
                        </a:rPr>
                        <a:t>24</a:t>
                      </a:r>
                      <a:endParaRPr lang="de-DE" sz="1600" dirty="0">
                        <a:latin typeface="Calibri" charset="0"/>
                        <a:ea typeface="Calibri" charset="0"/>
                        <a:cs typeface="Calibri"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600" dirty="0" smtClean="0">
                          <a:latin typeface="Calibri" charset="0"/>
                          <a:ea typeface="Calibri" charset="0"/>
                          <a:cs typeface="Calibri" charset="0"/>
                        </a:rPr>
                        <a:t>1 + 20 ・3</a:t>
                      </a:r>
                    </a:p>
                  </a:txBody>
                  <a:tcPr/>
                </a:tc>
                <a:extLst>
                  <a:ext uri="{0D108BD9-81ED-4DB2-BD59-A6C34878D82A}">
                    <a16:rowId xmlns:a16="http://schemas.microsoft.com/office/drawing/2014/main" val="10007"/>
                  </a:ext>
                </a:extLst>
              </a:tr>
              <a:tr h="370840">
                <a:tc>
                  <a:txBody>
                    <a:bodyPr/>
                    <a:lstStyle/>
                    <a:p>
                      <a:pPr algn="ctr"/>
                      <a:endParaRPr lang="de-DE" sz="1600" dirty="0">
                        <a:latin typeface="Calibri" charset="0"/>
                        <a:ea typeface="Calibri" charset="0"/>
                        <a:cs typeface="Calibri" charset="0"/>
                      </a:endParaRPr>
                    </a:p>
                  </a:txBody>
                  <a:tcPr/>
                </a:tc>
                <a:tc>
                  <a:txBody>
                    <a:bodyPr/>
                    <a:lstStyle/>
                    <a:p>
                      <a:pPr algn="ctr"/>
                      <a:endParaRPr lang="de-DE" sz="1600" dirty="0">
                        <a:latin typeface="Calibri" charset="0"/>
                        <a:ea typeface="Calibri" charset="0"/>
                        <a:cs typeface="Calibri"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de-DE" sz="1600" dirty="0" smtClean="0">
                        <a:latin typeface="Calibri" charset="0"/>
                        <a:ea typeface="Calibri" charset="0"/>
                        <a:cs typeface="Calibri" charset="0"/>
                      </a:endParaRPr>
                    </a:p>
                  </a:txBody>
                  <a:tcPr/>
                </a:tc>
                <a:extLst>
                  <a:ext uri="{0D108BD9-81ED-4DB2-BD59-A6C34878D82A}">
                    <a16:rowId xmlns:a16="http://schemas.microsoft.com/office/drawing/2014/main" val="10008"/>
                  </a:ext>
                </a:extLst>
              </a:tr>
            </a:tbl>
          </a:graphicData>
        </a:graphic>
      </p:graphicFrame>
      <p:pic>
        <p:nvPicPr>
          <p:cNvPr id="10" name="Bild 9"/>
          <p:cNvPicPr>
            <a:picLocks noChangeAspect="1"/>
          </p:cNvPicPr>
          <p:nvPr/>
        </p:nvPicPr>
        <p:blipFill>
          <a:blip r:embed="rId3"/>
          <a:stretch>
            <a:fillRect/>
          </a:stretch>
        </p:blipFill>
        <p:spPr>
          <a:xfrm>
            <a:off x="457474" y="2221686"/>
            <a:ext cx="1132997" cy="1132997"/>
          </a:xfrm>
          <a:prstGeom prst="rect">
            <a:avLst/>
          </a:prstGeom>
        </p:spPr>
      </p:pic>
      <p:pic>
        <p:nvPicPr>
          <p:cNvPr id="15" name="Bild 14"/>
          <p:cNvPicPr>
            <a:picLocks noChangeAspect="1"/>
          </p:cNvPicPr>
          <p:nvPr/>
        </p:nvPicPr>
        <p:blipFill>
          <a:blip r:embed="rId4"/>
          <a:stretch>
            <a:fillRect/>
          </a:stretch>
        </p:blipFill>
        <p:spPr>
          <a:xfrm>
            <a:off x="443253" y="3661380"/>
            <a:ext cx="2066954" cy="1132997"/>
          </a:xfrm>
          <a:prstGeom prst="rect">
            <a:avLst/>
          </a:prstGeom>
        </p:spPr>
      </p:pic>
      <p:pic>
        <p:nvPicPr>
          <p:cNvPr id="16" name="Bild 15"/>
          <p:cNvPicPr>
            <a:picLocks noChangeAspect="1"/>
          </p:cNvPicPr>
          <p:nvPr/>
        </p:nvPicPr>
        <p:blipFill>
          <a:blip r:embed="rId5"/>
          <a:stretch>
            <a:fillRect/>
          </a:stretch>
        </p:blipFill>
        <p:spPr>
          <a:xfrm>
            <a:off x="418961" y="5101074"/>
            <a:ext cx="3000911" cy="1132997"/>
          </a:xfrm>
          <a:prstGeom prst="rect">
            <a:avLst/>
          </a:prstGeom>
        </p:spPr>
      </p:pic>
    </p:spTree>
    <p:extLst>
      <p:ext uri="{BB962C8B-B14F-4D97-AF65-F5344CB8AC3E}">
        <p14:creationId xmlns:p14="http://schemas.microsoft.com/office/powerpoint/2010/main" val="11937533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nhaltsplatzhalter 10"/>
          <p:cNvSpPr>
            <a:spLocks noGrp="1"/>
          </p:cNvSpPr>
          <p:nvPr>
            <p:ph idx="1"/>
          </p:nvPr>
        </p:nvSpPr>
        <p:spPr/>
        <p:txBody>
          <a:bodyPr>
            <a:normAutofit/>
          </a:bodyPr>
          <a:lstStyle/>
          <a:p>
            <a:pPr marL="0" indent="0" algn="ctr">
              <a:buNone/>
            </a:pPr>
            <a:r>
              <a:rPr lang="de-DE" dirty="0" smtClean="0"/>
              <a:t>Nina legt mit Streichhölzern eine Bilderfolge. </a:t>
            </a:r>
          </a:p>
          <a:p>
            <a:pPr marL="0" indent="0" algn="ctr">
              <a:buNone/>
            </a:pPr>
            <a:r>
              <a:rPr lang="de-DE" dirty="0" smtClean="0"/>
              <a:t>Sie zählt die Kästchen und die Streichhölzer, die sie braucht.</a:t>
            </a:r>
          </a:p>
        </p:txBody>
      </p:sp>
      <p:sp>
        <p:nvSpPr>
          <p:cNvPr id="5" name="Titel 4"/>
          <p:cNvSpPr>
            <a:spLocks noGrp="1"/>
          </p:cNvSpPr>
          <p:nvPr>
            <p:ph type="title"/>
          </p:nvPr>
        </p:nvSpPr>
        <p:spPr/>
        <p:txBody>
          <a:bodyPr>
            <a:normAutofit fontScale="90000"/>
          </a:bodyPr>
          <a:lstStyle/>
          <a:p>
            <a:pPr algn="ctr"/>
            <a:r>
              <a:rPr lang="de-DE" dirty="0" smtClean="0"/>
              <a:t>Terme dokumentieren Entwicklungen</a:t>
            </a:r>
            <a:endParaRPr lang="de-DE" dirty="0"/>
          </a:p>
        </p:txBody>
      </p:sp>
      <p:graphicFrame>
        <p:nvGraphicFramePr>
          <p:cNvPr id="2" name="Tabelle 1"/>
          <p:cNvGraphicFramePr>
            <a:graphicFrameLocks noGrp="1"/>
          </p:cNvGraphicFramePr>
          <p:nvPr>
            <p:extLst/>
          </p:nvPr>
        </p:nvGraphicFramePr>
        <p:xfrm>
          <a:off x="4232204" y="2132856"/>
          <a:ext cx="4776192" cy="3789680"/>
        </p:xfrm>
        <a:graphic>
          <a:graphicData uri="http://schemas.openxmlformats.org/drawingml/2006/table">
            <a:tbl>
              <a:tblPr firstRow="1" bandRow="1">
                <a:tableStyleId>{ED083AE6-46FA-4A59-8FB0-9F97EB10719F}</a:tableStyleId>
              </a:tblPr>
              <a:tblGrid>
                <a:gridCol w="1592064">
                  <a:extLst>
                    <a:ext uri="{9D8B030D-6E8A-4147-A177-3AD203B41FA5}">
                      <a16:colId xmlns:a16="http://schemas.microsoft.com/office/drawing/2014/main" val="20000"/>
                    </a:ext>
                  </a:extLst>
                </a:gridCol>
                <a:gridCol w="1592064">
                  <a:extLst>
                    <a:ext uri="{9D8B030D-6E8A-4147-A177-3AD203B41FA5}">
                      <a16:colId xmlns:a16="http://schemas.microsoft.com/office/drawing/2014/main" val="20001"/>
                    </a:ext>
                  </a:extLst>
                </a:gridCol>
                <a:gridCol w="1592064">
                  <a:extLst>
                    <a:ext uri="{9D8B030D-6E8A-4147-A177-3AD203B41FA5}">
                      <a16:colId xmlns:a16="http://schemas.microsoft.com/office/drawing/2014/main" val="20002"/>
                    </a:ext>
                  </a:extLst>
                </a:gridCol>
              </a:tblGrid>
              <a:tr h="370840">
                <a:tc>
                  <a:txBody>
                    <a:bodyPr/>
                    <a:lstStyle/>
                    <a:p>
                      <a:pPr algn="ctr"/>
                      <a:r>
                        <a:rPr lang="de-DE" sz="1600" dirty="0" smtClean="0">
                          <a:latin typeface="Calibri" charset="0"/>
                          <a:ea typeface="Calibri" charset="0"/>
                          <a:cs typeface="Calibri" charset="0"/>
                        </a:rPr>
                        <a:t>Anzahl der Kästchen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Benötigte</a:t>
                      </a:r>
                      <a:r>
                        <a:rPr lang="de-DE" sz="1600" baseline="0" dirty="0" smtClean="0">
                          <a:latin typeface="Calibri" charset="0"/>
                          <a:ea typeface="Calibri" charset="0"/>
                          <a:cs typeface="Calibri" charset="0"/>
                        </a:rPr>
                        <a:t> Anzahl an Streichhölzern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Zahlenterm</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0"/>
                  </a:ext>
                </a:extLst>
              </a:tr>
              <a:tr h="370840">
                <a:tc>
                  <a:txBody>
                    <a:bodyPr/>
                    <a:lstStyle/>
                    <a:p>
                      <a:pPr algn="ctr"/>
                      <a:r>
                        <a:rPr lang="de-DE" sz="1600" dirty="0" smtClean="0">
                          <a:latin typeface="Calibri" charset="0"/>
                          <a:ea typeface="Calibri" charset="0"/>
                          <a:cs typeface="Calibri" charset="0"/>
                        </a:rPr>
                        <a:t>1</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4</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+ 1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1"/>
                  </a:ext>
                </a:extLst>
              </a:tr>
              <a:tr h="370840">
                <a:tc>
                  <a:txBody>
                    <a:bodyPr/>
                    <a:lstStyle/>
                    <a:p>
                      <a:pPr algn="ctr"/>
                      <a:r>
                        <a:rPr lang="de-DE" sz="1600" dirty="0" smtClean="0">
                          <a:latin typeface="Calibri" charset="0"/>
                          <a:ea typeface="Calibri" charset="0"/>
                          <a:cs typeface="Calibri" charset="0"/>
                        </a:rPr>
                        <a:t>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7</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+ 2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2"/>
                  </a:ext>
                </a:extLst>
              </a:tr>
              <a:tr h="370840">
                <a:tc>
                  <a:txBody>
                    <a:bodyPr/>
                    <a:lstStyle/>
                    <a:p>
                      <a:pPr algn="ctr"/>
                      <a:r>
                        <a:rPr lang="de-DE" sz="1600" dirty="0" smtClean="0">
                          <a:latin typeface="Calibri" charset="0"/>
                          <a:ea typeface="Calibri" charset="0"/>
                          <a:cs typeface="Calibri" charset="0"/>
                        </a:rPr>
                        <a:t>3</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10</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+ 3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3"/>
                  </a:ext>
                </a:extLst>
              </a:tr>
              <a:tr h="370840">
                <a:tc>
                  <a:txBody>
                    <a:bodyPr/>
                    <a:lstStyle/>
                    <a:p>
                      <a:pPr algn="ctr"/>
                      <a:r>
                        <a:rPr lang="de-DE" sz="1600" dirty="0" smtClean="0">
                          <a:latin typeface="Calibri" charset="0"/>
                          <a:ea typeface="Calibri" charset="0"/>
                          <a:cs typeface="Calibri" charset="0"/>
                        </a:rPr>
                        <a:t>4</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13</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+ 4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4"/>
                  </a:ext>
                </a:extLst>
              </a:tr>
              <a:tr h="370840">
                <a:tc>
                  <a:txBody>
                    <a:bodyPr/>
                    <a:lstStyle/>
                    <a:p>
                      <a:pPr algn="ctr"/>
                      <a:r>
                        <a:rPr lang="de-DE" sz="1600" dirty="0" smtClean="0">
                          <a:latin typeface="Calibri" charset="0"/>
                          <a:ea typeface="Calibri" charset="0"/>
                          <a:cs typeface="Calibri" charset="0"/>
                        </a:rPr>
                        <a:t>5</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16</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+ 5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5"/>
                  </a:ext>
                </a:extLst>
              </a:tr>
              <a:tr h="370840">
                <a:tc>
                  <a:txBody>
                    <a:bodyPr/>
                    <a:lstStyle/>
                    <a:p>
                      <a:pPr algn="ctr"/>
                      <a:r>
                        <a:rPr lang="de-DE" sz="1600" dirty="0" smtClean="0">
                          <a:latin typeface="Calibri" charset="0"/>
                          <a:ea typeface="Calibri" charset="0"/>
                          <a:cs typeface="Calibri" charset="0"/>
                        </a:rPr>
                        <a:t>...</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a:t>
                      </a:r>
                      <a:endParaRPr lang="de-DE" sz="1600" dirty="0">
                        <a:latin typeface="Calibri" charset="0"/>
                        <a:ea typeface="Calibri" charset="0"/>
                        <a:cs typeface="Calibri" charset="0"/>
                      </a:endParaRPr>
                    </a:p>
                  </a:txBody>
                  <a:tcPr/>
                </a:tc>
                <a:tc>
                  <a:txBody>
                    <a:bodyPr/>
                    <a:lstStyle/>
                    <a:p>
                      <a:pPr algn="ctr"/>
                      <a:r>
                        <a:rPr lang="de-DE" sz="1600" smtClean="0">
                          <a:latin typeface="Calibri" charset="0"/>
                          <a:ea typeface="Calibri" charset="0"/>
                          <a:cs typeface="Calibri" charset="0"/>
                        </a:rPr>
                        <a:t>...</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6"/>
                  </a:ext>
                </a:extLst>
              </a:tr>
              <a:tr h="370840">
                <a:tc>
                  <a:txBody>
                    <a:bodyPr/>
                    <a:lstStyle/>
                    <a:p>
                      <a:pPr algn="ctr"/>
                      <a:r>
                        <a:rPr lang="de-DE" sz="1600" dirty="0" smtClean="0">
                          <a:latin typeface="Calibri" charset="0"/>
                          <a:ea typeface="Calibri" charset="0"/>
                          <a:cs typeface="Calibri" charset="0"/>
                        </a:rPr>
                        <a:t>20</a:t>
                      </a:r>
                    </a:p>
                  </a:txBody>
                  <a:tcPr/>
                </a:tc>
                <a:tc>
                  <a:txBody>
                    <a:bodyPr/>
                    <a:lstStyle/>
                    <a:p>
                      <a:pPr algn="ctr"/>
                      <a:r>
                        <a:rPr lang="de-DE" sz="1600" dirty="0" smtClean="0">
                          <a:latin typeface="Calibri" charset="0"/>
                          <a:ea typeface="Calibri" charset="0"/>
                          <a:cs typeface="Calibri" charset="0"/>
                        </a:rPr>
                        <a:t>24</a:t>
                      </a:r>
                      <a:endParaRPr lang="de-DE" sz="1600" dirty="0">
                        <a:latin typeface="Calibri" charset="0"/>
                        <a:ea typeface="Calibri" charset="0"/>
                        <a:cs typeface="Calibri"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600" dirty="0" smtClean="0">
                          <a:latin typeface="Calibri" charset="0"/>
                          <a:ea typeface="Calibri" charset="0"/>
                          <a:cs typeface="Calibri" charset="0"/>
                        </a:rPr>
                        <a:t>1 + 20 ・3</a:t>
                      </a:r>
                    </a:p>
                  </a:txBody>
                  <a:tcPr/>
                </a:tc>
                <a:extLst>
                  <a:ext uri="{0D108BD9-81ED-4DB2-BD59-A6C34878D82A}">
                    <a16:rowId xmlns:a16="http://schemas.microsoft.com/office/drawing/2014/main" val="10007"/>
                  </a:ext>
                </a:extLst>
              </a:tr>
              <a:tr h="370840">
                <a:tc>
                  <a:txBody>
                    <a:bodyPr/>
                    <a:lstStyle/>
                    <a:p>
                      <a:pPr algn="ctr"/>
                      <a:r>
                        <a:rPr lang="de-DE" sz="1600" dirty="0" smtClean="0">
                          <a:latin typeface="Calibri" charset="0"/>
                          <a:ea typeface="Calibri" charset="0"/>
                          <a:cs typeface="Calibri" charset="0"/>
                        </a:rPr>
                        <a:t>🀆</a:t>
                      </a:r>
                      <a:endParaRPr lang="de-DE" sz="1600" dirty="0">
                        <a:latin typeface="Calibri" charset="0"/>
                        <a:ea typeface="Calibri" charset="0"/>
                        <a:cs typeface="Calibri" charset="0"/>
                      </a:endParaRPr>
                    </a:p>
                  </a:txBody>
                  <a:tcPr/>
                </a:tc>
                <a:tc>
                  <a:txBody>
                    <a:bodyPr/>
                    <a:lstStyle/>
                    <a:p>
                      <a:pPr algn="ctr"/>
                      <a:endParaRPr lang="de-DE" sz="1600" dirty="0">
                        <a:latin typeface="Calibri" charset="0"/>
                        <a:ea typeface="Calibri" charset="0"/>
                        <a:cs typeface="Calibri"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600" dirty="0" smtClean="0">
                          <a:latin typeface="Calibri" charset="0"/>
                          <a:ea typeface="Calibri" charset="0"/>
                          <a:cs typeface="Calibri" charset="0"/>
                        </a:rPr>
                        <a:t>1 + 🀆 ・3</a:t>
                      </a:r>
                    </a:p>
                  </a:txBody>
                  <a:tcPr/>
                </a:tc>
                <a:extLst>
                  <a:ext uri="{0D108BD9-81ED-4DB2-BD59-A6C34878D82A}">
                    <a16:rowId xmlns:a16="http://schemas.microsoft.com/office/drawing/2014/main" val="10008"/>
                  </a:ext>
                </a:extLst>
              </a:tr>
            </a:tbl>
          </a:graphicData>
        </a:graphic>
      </p:graphicFrame>
      <p:pic>
        <p:nvPicPr>
          <p:cNvPr id="10" name="Bild 9"/>
          <p:cNvPicPr>
            <a:picLocks noChangeAspect="1"/>
          </p:cNvPicPr>
          <p:nvPr/>
        </p:nvPicPr>
        <p:blipFill>
          <a:blip r:embed="rId3"/>
          <a:stretch>
            <a:fillRect/>
          </a:stretch>
        </p:blipFill>
        <p:spPr>
          <a:xfrm>
            <a:off x="457474" y="2221686"/>
            <a:ext cx="1132997" cy="1132997"/>
          </a:xfrm>
          <a:prstGeom prst="rect">
            <a:avLst/>
          </a:prstGeom>
        </p:spPr>
      </p:pic>
      <p:pic>
        <p:nvPicPr>
          <p:cNvPr id="15" name="Bild 14"/>
          <p:cNvPicPr>
            <a:picLocks noChangeAspect="1"/>
          </p:cNvPicPr>
          <p:nvPr/>
        </p:nvPicPr>
        <p:blipFill>
          <a:blip r:embed="rId4"/>
          <a:stretch>
            <a:fillRect/>
          </a:stretch>
        </p:blipFill>
        <p:spPr>
          <a:xfrm>
            <a:off x="443253" y="3661380"/>
            <a:ext cx="2066954" cy="1132997"/>
          </a:xfrm>
          <a:prstGeom prst="rect">
            <a:avLst/>
          </a:prstGeom>
        </p:spPr>
      </p:pic>
      <p:pic>
        <p:nvPicPr>
          <p:cNvPr id="16" name="Bild 15"/>
          <p:cNvPicPr>
            <a:picLocks noChangeAspect="1"/>
          </p:cNvPicPr>
          <p:nvPr/>
        </p:nvPicPr>
        <p:blipFill>
          <a:blip r:embed="rId5"/>
          <a:stretch>
            <a:fillRect/>
          </a:stretch>
        </p:blipFill>
        <p:spPr>
          <a:xfrm>
            <a:off x="418961" y="5101074"/>
            <a:ext cx="3000911" cy="1132997"/>
          </a:xfrm>
          <a:prstGeom prst="rect">
            <a:avLst/>
          </a:prstGeom>
        </p:spPr>
      </p:pic>
    </p:spTree>
    <p:extLst>
      <p:ext uri="{BB962C8B-B14F-4D97-AF65-F5344CB8AC3E}">
        <p14:creationId xmlns:p14="http://schemas.microsoft.com/office/powerpoint/2010/main" val="15796802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nhaltsplatzhalter 10"/>
          <p:cNvSpPr>
            <a:spLocks noGrp="1"/>
          </p:cNvSpPr>
          <p:nvPr>
            <p:ph idx="1"/>
          </p:nvPr>
        </p:nvSpPr>
        <p:spPr/>
        <p:txBody>
          <a:bodyPr>
            <a:normAutofit/>
          </a:bodyPr>
          <a:lstStyle/>
          <a:p>
            <a:pPr marL="0" indent="0" algn="ctr">
              <a:buNone/>
            </a:pPr>
            <a:r>
              <a:rPr lang="de-DE" dirty="0" smtClean="0"/>
              <a:t>Nina legt mit Streichhölzern eine Bilderfolge. </a:t>
            </a:r>
          </a:p>
          <a:p>
            <a:pPr marL="0" indent="0" algn="ctr">
              <a:buNone/>
            </a:pPr>
            <a:r>
              <a:rPr lang="de-DE" dirty="0" smtClean="0"/>
              <a:t>Sie zählt die Kästchen und die Streichhölzer, die sie braucht.</a:t>
            </a:r>
          </a:p>
        </p:txBody>
      </p:sp>
      <p:sp>
        <p:nvSpPr>
          <p:cNvPr id="5" name="Titel 4"/>
          <p:cNvSpPr>
            <a:spLocks noGrp="1"/>
          </p:cNvSpPr>
          <p:nvPr>
            <p:ph type="title"/>
          </p:nvPr>
        </p:nvSpPr>
        <p:spPr/>
        <p:txBody>
          <a:bodyPr>
            <a:normAutofit fontScale="90000"/>
          </a:bodyPr>
          <a:lstStyle/>
          <a:p>
            <a:pPr algn="ctr"/>
            <a:r>
              <a:rPr lang="de-DE" dirty="0" smtClean="0"/>
              <a:t>Terme dokumentieren Entwicklungen</a:t>
            </a:r>
            <a:endParaRPr lang="de-DE" dirty="0"/>
          </a:p>
        </p:txBody>
      </p:sp>
      <p:graphicFrame>
        <p:nvGraphicFramePr>
          <p:cNvPr id="2" name="Tabelle 1"/>
          <p:cNvGraphicFramePr>
            <a:graphicFrameLocks noGrp="1"/>
          </p:cNvGraphicFramePr>
          <p:nvPr>
            <p:extLst/>
          </p:nvPr>
        </p:nvGraphicFramePr>
        <p:xfrm>
          <a:off x="4232204" y="2132856"/>
          <a:ext cx="4776192" cy="3789680"/>
        </p:xfrm>
        <a:graphic>
          <a:graphicData uri="http://schemas.openxmlformats.org/drawingml/2006/table">
            <a:tbl>
              <a:tblPr firstRow="1" bandRow="1">
                <a:tableStyleId>{ED083AE6-46FA-4A59-8FB0-9F97EB10719F}</a:tableStyleId>
              </a:tblPr>
              <a:tblGrid>
                <a:gridCol w="1592064">
                  <a:extLst>
                    <a:ext uri="{9D8B030D-6E8A-4147-A177-3AD203B41FA5}">
                      <a16:colId xmlns:a16="http://schemas.microsoft.com/office/drawing/2014/main" val="20000"/>
                    </a:ext>
                  </a:extLst>
                </a:gridCol>
                <a:gridCol w="1592064">
                  <a:extLst>
                    <a:ext uri="{9D8B030D-6E8A-4147-A177-3AD203B41FA5}">
                      <a16:colId xmlns:a16="http://schemas.microsoft.com/office/drawing/2014/main" val="20001"/>
                    </a:ext>
                  </a:extLst>
                </a:gridCol>
                <a:gridCol w="1592064">
                  <a:extLst>
                    <a:ext uri="{9D8B030D-6E8A-4147-A177-3AD203B41FA5}">
                      <a16:colId xmlns:a16="http://schemas.microsoft.com/office/drawing/2014/main" val="20002"/>
                    </a:ext>
                  </a:extLst>
                </a:gridCol>
              </a:tblGrid>
              <a:tr h="370840">
                <a:tc>
                  <a:txBody>
                    <a:bodyPr/>
                    <a:lstStyle/>
                    <a:p>
                      <a:pPr algn="ctr"/>
                      <a:r>
                        <a:rPr lang="de-DE" sz="1600" dirty="0" smtClean="0">
                          <a:latin typeface="Calibri" charset="0"/>
                          <a:ea typeface="Calibri" charset="0"/>
                          <a:cs typeface="Calibri" charset="0"/>
                        </a:rPr>
                        <a:t>Anzahl der Kästchen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Benötigte</a:t>
                      </a:r>
                      <a:r>
                        <a:rPr lang="de-DE" sz="1600" baseline="0" dirty="0" smtClean="0">
                          <a:latin typeface="Calibri" charset="0"/>
                          <a:ea typeface="Calibri" charset="0"/>
                          <a:cs typeface="Calibri" charset="0"/>
                        </a:rPr>
                        <a:t> Anzahl an Streichhölzern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Zahlenterm</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0"/>
                  </a:ext>
                </a:extLst>
              </a:tr>
              <a:tr h="370840">
                <a:tc>
                  <a:txBody>
                    <a:bodyPr/>
                    <a:lstStyle/>
                    <a:p>
                      <a:pPr algn="ctr"/>
                      <a:r>
                        <a:rPr lang="de-DE" sz="1600" dirty="0" smtClean="0">
                          <a:latin typeface="Calibri" charset="0"/>
                          <a:ea typeface="Calibri" charset="0"/>
                          <a:cs typeface="Calibri" charset="0"/>
                        </a:rPr>
                        <a:t>1</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4</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+ 1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1"/>
                  </a:ext>
                </a:extLst>
              </a:tr>
              <a:tr h="370840">
                <a:tc>
                  <a:txBody>
                    <a:bodyPr/>
                    <a:lstStyle/>
                    <a:p>
                      <a:pPr algn="ctr"/>
                      <a:r>
                        <a:rPr lang="de-DE" sz="1600" dirty="0" smtClean="0">
                          <a:latin typeface="Calibri" charset="0"/>
                          <a:ea typeface="Calibri" charset="0"/>
                          <a:cs typeface="Calibri" charset="0"/>
                        </a:rPr>
                        <a:t>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7</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+ 2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2"/>
                  </a:ext>
                </a:extLst>
              </a:tr>
              <a:tr h="370840">
                <a:tc>
                  <a:txBody>
                    <a:bodyPr/>
                    <a:lstStyle/>
                    <a:p>
                      <a:pPr algn="ctr"/>
                      <a:r>
                        <a:rPr lang="de-DE" sz="1600" dirty="0" smtClean="0">
                          <a:latin typeface="Calibri" charset="0"/>
                          <a:ea typeface="Calibri" charset="0"/>
                          <a:cs typeface="Calibri" charset="0"/>
                        </a:rPr>
                        <a:t>3</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10</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+ 3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3"/>
                  </a:ext>
                </a:extLst>
              </a:tr>
              <a:tr h="370840">
                <a:tc>
                  <a:txBody>
                    <a:bodyPr/>
                    <a:lstStyle/>
                    <a:p>
                      <a:pPr algn="ctr"/>
                      <a:r>
                        <a:rPr lang="de-DE" sz="1600" dirty="0" smtClean="0">
                          <a:latin typeface="Calibri" charset="0"/>
                          <a:ea typeface="Calibri" charset="0"/>
                          <a:cs typeface="Calibri" charset="0"/>
                        </a:rPr>
                        <a:t>4</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13</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+ 4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4"/>
                  </a:ext>
                </a:extLst>
              </a:tr>
              <a:tr h="370840">
                <a:tc>
                  <a:txBody>
                    <a:bodyPr/>
                    <a:lstStyle/>
                    <a:p>
                      <a:pPr algn="ctr"/>
                      <a:r>
                        <a:rPr lang="de-DE" sz="1600" dirty="0" smtClean="0">
                          <a:latin typeface="Calibri" charset="0"/>
                          <a:ea typeface="Calibri" charset="0"/>
                          <a:cs typeface="Calibri" charset="0"/>
                        </a:rPr>
                        <a:t>5</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16</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+ 5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5"/>
                  </a:ext>
                </a:extLst>
              </a:tr>
              <a:tr h="370840">
                <a:tc>
                  <a:txBody>
                    <a:bodyPr/>
                    <a:lstStyle/>
                    <a:p>
                      <a:pPr algn="ctr"/>
                      <a:r>
                        <a:rPr lang="de-DE" sz="1600" dirty="0" smtClean="0">
                          <a:latin typeface="Calibri" charset="0"/>
                          <a:ea typeface="Calibri" charset="0"/>
                          <a:cs typeface="Calibri" charset="0"/>
                        </a:rPr>
                        <a:t>...</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6"/>
                  </a:ext>
                </a:extLst>
              </a:tr>
              <a:tr h="370840">
                <a:tc>
                  <a:txBody>
                    <a:bodyPr/>
                    <a:lstStyle/>
                    <a:p>
                      <a:pPr algn="ctr"/>
                      <a:r>
                        <a:rPr lang="de-DE" sz="1600" dirty="0" smtClean="0">
                          <a:latin typeface="Calibri" charset="0"/>
                          <a:ea typeface="Calibri" charset="0"/>
                          <a:cs typeface="Calibri" charset="0"/>
                        </a:rPr>
                        <a:t>20</a:t>
                      </a:r>
                    </a:p>
                  </a:txBody>
                  <a:tcPr/>
                </a:tc>
                <a:tc>
                  <a:txBody>
                    <a:bodyPr/>
                    <a:lstStyle/>
                    <a:p>
                      <a:pPr algn="ctr"/>
                      <a:r>
                        <a:rPr lang="de-DE" sz="1600" dirty="0" smtClean="0">
                          <a:latin typeface="Calibri" charset="0"/>
                          <a:ea typeface="Calibri" charset="0"/>
                          <a:cs typeface="Calibri" charset="0"/>
                        </a:rPr>
                        <a:t>24</a:t>
                      </a:r>
                      <a:endParaRPr lang="de-DE" sz="1600" dirty="0">
                        <a:latin typeface="Calibri" charset="0"/>
                        <a:ea typeface="Calibri" charset="0"/>
                        <a:cs typeface="Calibri"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600" dirty="0" smtClean="0">
                          <a:latin typeface="Calibri" charset="0"/>
                          <a:ea typeface="Calibri" charset="0"/>
                          <a:cs typeface="Calibri" charset="0"/>
                        </a:rPr>
                        <a:t>1 + 20 ・3</a:t>
                      </a:r>
                    </a:p>
                  </a:txBody>
                  <a:tcPr/>
                </a:tc>
                <a:extLst>
                  <a:ext uri="{0D108BD9-81ED-4DB2-BD59-A6C34878D82A}">
                    <a16:rowId xmlns:a16="http://schemas.microsoft.com/office/drawing/2014/main" val="10007"/>
                  </a:ext>
                </a:extLst>
              </a:tr>
              <a:tr h="370840">
                <a:tc>
                  <a:txBody>
                    <a:bodyPr/>
                    <a:lstStyle/>
                    <a:p>
                      <a:pPr algn="ctr"/>
                      <a:r>
                        <a:rPr lang="de-DE" sz="1600" dirty="0" smtClean="0">
                          <a:latin typeface="Calibri" charset="0"/>
                          <a:ea typeface="Calibri" charset="0"/>
                          <a:cs typeface="Calibri" charset="0"/>
                        </a:rPr>
                        <a:t>🀆</a:t>
                      </a:r>
                      <a:endParaRPr lang="de-DE" sz="1600" dirty="0">
                        <a:latin typeface="Calibri" charset="0"/>
                        <a:ea typeface="Calibri" charset="0"/>
                        <a:cs typeface="Calibri" charset="0"/>
                      </a:endParaRPr>
                    </a:p>
                  </a:txBody>
                  <a:tcPr/>
                </a:tc>
                <a:tc>
                  <a:txBody>
                    <a:bodyPr/>
                    <a:lstStyle/>
                    <a:p>
                      <a:pPr algn="ctr"/>
                      <a:endParaRPr lang="de-DE" sz="1600" dirty="0">
                        <a:latin typeface="Calibri" charset="0"/>
                        <a:ea typeface="Calibri" charset="0"/>
                        <a:cs typeface="Calibri"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600" dirty="0" smtClean="0">
                          <a:latin typeface="Calibri" charset="0"/>
                          <a:ea typeface="Calibri" charset="0"/>
                          <a:cs typeface="Calibri" charset="0"/>
                        </a:rPr>
                        <a:t>1 + 🀆 ・3</a:t>
                      </a:r>
                    </a:p>
                  </a:txBody>
                  <a:tcPr/>
                </a:tc>
                <a:extLst>
                  <a:ext uri="{0D108BD9-81ED-4DB2-BD59-A6C34878D82A}">
                    <a16:rowId xmlns:a16="http://schemas.microsoft.com/office/drawing/2014/main" val="10008"/>
                  </a:ext>
                </a:extLst>
              </a:tr>
            </a:tbl>
          </a:graphicData>
        </a:graphic>
      </p:graphicFrame>
      <p:sp>
        <p:nvSpPr>
          <p:cNvPr id="12" name="Inhaltsplatzhalter 10"/>
          <p:cNvSpPr txBox="1">
            <a:spLocks/>
          </p:cNvSpPr>
          <p:nvPr/>
        </p:nvSpPr>
        <p:spPr bwMode="auto">
          <a:xfrm>
            <a:off x="395536" y="2492896"/>
            <a:ext cx="3648744" cy="3023953"/>
          </a:xfrm>
          <a:prstGeom prst="rect">
            <a:avLst/>
          </a:prstGeom>
          <a:noFill/>
          <a:ln w="9525">
            <a:noFill/>
            <a:miter lim="800000"/>
            <a:headEnd/>
            <a:tailEnd/>
          </a:ln>
        </p:spPr>
        <p:txBody>
          <a:bodyPr vert="horz" wrap="square" lIns="0" tIns="0" rIns="91440" bIns="45720" numCol="1" anchor="t" anchorCtr="0" compatLnSpc="1">
            <a:prstTxWarp prst="textNoShape">
              <a:avLst/>
            </a:prstTxWarp>
            <a:normAutofit/>
          </a:bodyPr>
          <a:lstStyle>
            <a:lvl1pPr marL="342000" indent="-342900" algn="l" rtl="0" eaLnBrk="1" fontAlgn="base" hangingPunct="1">
              <a:lnSpc>
                <a:spcPct val="100000"/>
              </a:lnSpc>
              <a:spcBef>
                <a:spcPts val="576"/>
              </a:spcBef>
              <a:spcAft>
                <a:spcPts val="600"/>
              </a:spcAft>
              <a:buClr>
                <a:srgbClr val="CBB98A"/>
              </a:buClr>
              <a:buFont typeface="Wingdings" charset="2"/>
              <a:buChar char="§"/>
              <a:defRPr sz="24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pPr marL="285750" indent="-285750"/>
            <a:r>
              <a:rPr lang="de-DE" sz="1800" kern="0" dirty="0" smtClean="0"/>
              <a:t>Mit Hilfe eines neuen Zeichens, einer Variablen, kann die Entwicklung des Streichholz-musters kurz zusammengefasst werden</a:t>
            </a:r>
            <a:r>
              <a:rPr lang="de-DE" sz="1800" kern="0" dirty="0"/>
              <a:t>.</a:t>
            </a:r>
            <a:endParaRPr lang="de-DE" sz="1800" kern="0" dirty="0" smtClean="0"/>
          </a:p>
        </p:txBody>
      </p:sp>
    </p:spTree>
    <p:extLst>
      <p:ext uri="{BB962C8B-B14F-4D97-AF65-F5344CB8AC3E}">
        <p14:creationId xmlns:p14="http://schemas.microsoft.com/office/powerpoint/2010/main" val="21061928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hteck 13"/>
          <p:cNvSpPr/>
          <p:nvPr/>
        </p:nvSpPr>
        <p:spPr bwMode="auto">
          <a:xfrm>
            <a:off x="8086592" y="3392996"/>
            <a:ext cx="216024" cy="288032"/>
          </a:xfrm>
          <a:prstGeom prst="rect">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7" name="Rechteck 16"/>
          <p:cNvSpPr/>
          <p:nvPr/>
        </p:nvSpPr>
        <p:spPr bwMode="auto">
          <a:xfrm>
            <a:off x="8086592" y="3758034"/>
            <a:ext cx="216024" cy="288032"/>
          </a:xfrm>
          <a:prstGeom prst="rect">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8" name="Rechteck 17"/>
          <p:cNvSpPr/>
          <p:nvPr/>
        </p:nvSpPr>
        <p:spPr bwMode="auto">
          <a:xfrm>
            <a:off x="8086592" y="4123072"/>
            <a:ext cx="216024" cy="288032"/>
          </a:xfrm>
          <a:prstGeom prst="rect">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9" name="Rechteck 18"/>
          <p:cNvSpPr/>
          <p:nvPr/>
        </p:nvSpPr>
        <p:spPr bwMode="auto">
          <a:xfrm>
            <a:off x="8086592" y="4509120"/>
            <a:ext cx="216024" cy="288032"/>
          </a:xfrm>
          <a:prstGeom prst="rect">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20" name="Rechteck 19"/>
          <p:cNvSpPr/>
          <p:nvPr/>
        </p:nvSpPr>
        <p:spPr bwMode="auto">
          <a:xfrm>
            <a:off x="8100392" y="5597121"/>
            <a:ext cx="216024" cy="288032"/>
          </a:xfrm>
          <a:prstGeom prst="rect">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21" name="Rechteck 20"/>
          <p:cNvSpPr/>
          <p:nvPr/>
        </p:nvSpPr>
        <p:spPr bwMode="auto">
          <a:xfrm>
            <a:off x="8086592" y="5239196"/>
            <a:ext cx="229824" cy="288032"/>
          </a:xfrm>
          <a:prstGeom prst="rect">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22" name="Rechteck 21"/>
          <p:cNvSpPr/>
          <p:nvPr/>
        </p:nvSpPr>
        <p:spPr bwMode="auto">
          <a:xfrm>
            <a:off x="8086592" y="2996952"/>
            <a:ext cx="216024" cy="288032"/>
          </a:xfrm>
          <a:prstGeom prst="rect">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1" name="Inhaltsplatzhalter 10"/>
          <p:cNvSpPr>
            <a:spLocks noGrp="1"/>
          </p:cNvSpPr>
          <p:nvPr>
            <p:ph idx="1"/>
          </p:nvPr>
        </p:nvSpPr>
        <p:spPr/>
        <p:txBody>
          <a:bodyPr>
            <a:normAutofit/>
          </a:bodyPr>
          <a:lstStyle/>
          <a:p>
            <a:pPr marL="0" indent="0" algn="ctr">
              <a:buNone/>
            </a:pPr>
            <a:r>
              <a:rPr lang="de-DE" dirty="0" smtClean="0"/>
              <a:t>Nina legt mit Streichhölzern eine Bilderfolge. </a:t>
            </a:r>
          </a:p>
          <a:p>
            <a:pPr marL="0" indent="0" algn="ctr">
              <a:buNone/>
            </a:pPr>
            <a:r>
              <a:rPr lang="de-DE" dirty="0" smtClean="0"/>
              <a:t>Sie zählt die Kästchen und die Streichhölzer, die sie braucht.</a:t>
            </a:r>
          </a:p>
        </p:txBody>
      </p:sp>
      <p:sp>
        <p:nvSpPr>
          <p:cNvPr id="5" name="Titel 4"/>
          <p:cNvSpPr>
            <a:spLocks noGrp="1"/>
          </p:cNvSpPr>
          <p:nvPr>
            <p:ph type="title"/>
          </p:nvPr>
        </p:nvSpPr>
        <p:spPr/>
        <p:txBody>
          <a:bodyPr>
            <a:normAutofit fontScale="90000"/>
          </a:bodyPr>
          <a:lstStyle/>
          <a:p>
            <a:pPr algn="ctr"/>
            <a:r>
              <a:rPr lang="de-DE" dirty="0" smtClean="0"/>
              <a:t>Terme dokumentieren Entwicklungen</a:t>
            </a:r>
            <a:endParaRPr lang="de-DE" dirty="0"/>
          </a:p>
        </p:txBody>
      </p:sp>
      <p:graphicFrame>
        <p:nvGraphicFramePr>
          <p:cNvPr id="2" name="Tabelle 1"/>
          <p:cNvGraphicFramePr>
            <a:graphicFrameLocks noGrp="1"/>
          </p:cNvGraphicFramePr>
          <p:nvPr>
            <p:extLst/>
          </p:nvPr>
        </p:nvGraphicFramePr>
        <p:xfrm>
          <a:off x="4232204" y="2132856"/>
          <a:ext cx="4776192" cy="3789680"/>
        </p:xfrm>
        <a:graphic>
          <a:graphicData uri="http://schemas.openxmlformats.org/drawingml/2006/table">
            <a:tbl>
              <a:tblPr firstRow="1" bandRow="1">
                <a:tableStyleId>{ED083AE6-46FA-4A59-8FB0-9F97EB10719F}</a:tableStyleId>
              </a:tblPr>
              <a:tblGrid>
                <a:gridCol w="1592064">
                  <a:extLst>
                    <a:ext uri="{9D8B030D-6E8A-4147-A177-3AD203B41FA5}">
                      <a16:colId xmlns:a16="http://schemas.microsoft.com/office/drawing/2014/main" val="20000"/>
                    </a:ext>
                  </a:extLst>
                </a:gridCol>
                <a:gridCol w="1592064">
                  <a:extLst>
                    <a:ext uri="{9D8B030D-6E8A-4147-A177-3AD203B41FA5}">
                      <a16:colId xmlns:a16="http://schemas.microsoft.com/office/drawing/2014/main" val="20001"/>
                    </a:ext>
                  </a:extLst>
                </a:gridCol>
                <a:gridCol w="1592064">
                  <a:extLst>
                    <a:ext uri="{9D8B030D-6E8A-4147-A177-3AD203B41FA5}">
                      <a16:colId xmlns:a16="http://schemas.microsoft.com/office/drawing/2014/main" val="20002"/>
                    </a:ext>
                  </a:extLst>
                </a:gridCol>
              </a:tblGrid>
              <a:tr h="370840">
                <a:tc>
                  <a:txBody>
                    <a:bodyPr/>
                    <a:lstStyle/>
                    <a:p>
                      <a:pPr algn="ctr"/>
                      <a:r>
                        <a:rPr lang="de-DE" sz="1600" dirty="0" smtClean="0">
                          <a:latin typeface="Calibri" charset="0"/>
                          <a:ea typeface="Calibri" charset="0"/>
                          <a:cs typeface="Calibri" charset="0"/>
                        </a:rPr>
                        <a:t>Anzahl der Kästchen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Benötigte</a:t>
                      </a:r>
                      <a:r>
                        <a:rPr lang="de-DE" sz="1600" baseline="0" dirty="0" smtClean="0">
                          <a:latin typeface="Calibri" charset="0"/>
                          <a:ea typeface="Calibri" charset="0"/>
                          <a:cs typeface="Calibri" charset="0"/>
                        </a:rPr>
                        <a:t> Anzahl an Streichhölzern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Zahlenterm</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0"/>
                  </a:ext>
                </a:extLst>
              </a:tr>
              <a:tr h="370840">
                <a:tc>
                  <a:txBody>
                    <a:bodyPr/>
                    <a:lstStyle/>
                    <a:p>
                      <a:pPr algn="ctr"/>
                      <a:r>
                        <a:rPr lang="de-DE" sz="1600" dirty="0" smtClean="0">
                          <a:latin typeface="Calibri" charset="0"/>
                          <a:ea typeface="Calibri" charset="0"/>
                          <a:cs typeface="Calibri" charset="0"/>
                        </a:rPr>
                        <a:t>1</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4</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+ 1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1"/>
                  </a:ext>
                </a:extLst>
              </a:tr>
              <a:tr h="370840">
                <a:tc>
                  <a:txBody>
                    <a:bodyPr/>
                    <a:lstStyle/>
                    <a:p>
                      <a:pPr algn="ctr"/>
                      <a:r>
                        <a:rPr lang="de-DE" sz="1600" dirty="0" smtClean="0">
                          <a:latin typeface="Calibri" charset="0"/>
                          <a:ea typeface="Calibri" charset="0"/>
                          <a:cs typeface="Calibri" charset="0"/>
                        </a:rPr>
                        <a:t>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7</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+ 2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2"/>
                  </a:ext>
                </a:extLst>
              </a:tr>
              <a:tr h="370840">
                <a:tc>
                  <a:txBody>
                    <a:bodyPr/>
                    <a:lstStyle/>
                    <a:p>
                      <a:pPr algn="ctr"/>
                      <a:r>
                        <a:rPr lang="de-DE" sz="1600" dirty="0" smtClean="0">
                          <a:latin typeface="Calibri" charset="0"/>
                          <a:ea typeface="Calibri" charset="0"/>
                          <a:cs typeface="Calibri" charset="0"/>
                        </a:rPr>
                        <a:t>3</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10</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+ 3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3"/>
                  </a:ext>
                </a:extLst>
              </a:tr>
              <a:tr h="370840">
                <a:tc>
                  <a:txBody>
                    <a:bodyPr/>
                    <a:lstStyle/>
                    <a:p>
                      <a:pPr algn="ctr"/>
                      <a:r>
                        <a:rPr lang="de-DE" sz="1600" dirty="0" smtClean="0">
                          <a:latin typeface="Calibri" charset="0"/>
                          <a:ea typeface="Calibri" charset="0"/>
                          <a:cs typeface="Calibri" charset="0"/>
                        </a:rPr>
                        <a:t>4</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13</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+ 4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4"/>
                  </a:ext>
                </a:extLst>
              </a:tr>
              <a:tr h="370840">
                <a:tc>
                  <a:txBody>
                    <a:bodyPr/>
                    <a:lstStyle/>
                    <a:p>
                      <a:pPr algn="ctr"/>
                      <a:r>
                        <a:rPr lang="de-DE" sz="1600" dirty="0" smtClean="0">
                          <a:latin typeface="Calibri" charset="0"/>
                          <a:ea typeface="Calibri" charset="0"/>
                          <a:cs typeface="Calibri" charset="0"/>
                        </a:rPr>
                        <a:t>5</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16</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+ 5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5"/>
                  </a:ext>
                </a:extLst>
              </a:tr>
              <a:tr h="370840">
                <a:tc>
                  <a:txBody>
                    <a:bodyPr/>
                    <a:lstStyle/>
                    <a:p>
                      <a:pPr algn="ctr"/>
                      <a:r>
                        <a:rPr lang="de-DE" sz="1600" dirty="0" smtClean="0">
                          <a:latin typeface="Calibri" charset="0"/>
                          <a:ea typeface="Calibri" charset="0"/>
                          <a:cs typeface="Calibri" charset="0"/>
                        </a:rPr>
                        <a:t>...</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6"/>
                  </a:ext>
                </a:extLst>
              </a:tr>
              <a:tr h="370840">
                <a:tc>
                  <a:txBody>
                    <a:bodyPr/>
                    <a:lstStyle/>
                    <a:p>
                      <a:pPr algn="ctr"/>
                      <a:r>
                        <a:rPr lang="de-DE" sz="1600" dirty="0" smtClean="0">
                          <a:latin typeface="Calibri" charset="0"/>
                          <a:ea typeface="Calibri" charset="0"/>
                          <a:cs typeface="Calibri" charset="0"/>
                        </a:rPr>
                        <a:t>20</a:t>
                      </a:r>
                    </a:p>
                  </a:txBody>
                  <a:tcPr/>
                </a:tc>
                <a:tc>
                  <a:txBody>
                    <a:bodyPr/>
                    <a:lstStyle/>
                    <a:p>
                      <a:pPr algn="ctr"/>
                      <a:r>
                        <a:rPr lang="de-DE" sz="1600" dirty="0" smtClean="0">
                          <a:latin typeface="Calibri" charset="0"/>
                          <a:ea typeface="Calibri" charset="0"/>
                          <a:cs typeface="Calibri" charset="0"/>
                        </a:rPr>
                        <a:t>24</a:t>
                      </a:r>
                      <a:endParaRPr lang="de-DE" sz="1600" dirty="0">
                        <a:latin typeface="Calibri" charset="0"/>
                        <a:ea typeface="Calibri" charset="0"/>
                        <a:cs typeface="Calibri"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600" dirty="0" smtClean="0">
                          <a:latin typeface="Calibri" charset="0"/>
                          <a:ea typeface="Calibri" charset="0"/>
                          <a:cs typeface="Calibri" charset="0"/>
                        </a:rPr>
                        <a:t>1 + 20 ・3</a:t>
                      </a:r>
                    </a:p>
                  </a:txBody>
                  <a:tcPr/>
                </a:tc>
                <a:extLst>
                  <a:ext uri="{0D108BD9-81ED-4DB2-BD59-A6C34878D82A}">
                    <a16:rowId xmlns:a16="http://schemas.microsoft.com/office/drawing/2014/main" val="10007"/>
                  </a:ext>
                </a:extLst>
              </a:tr>
              <a:tr h="370840">
                <a:tc>
                  <a:txBody>
                    <a:bodyPr/>
                    <a:lstStyle/>
                    <a:p>
                      <a:pPr algn="ctr"/>
                      <a:r>
                        <a:rPr lang="de-DE" sz="1600" dirty="0" smtClean="0">
                          <a:latin typeface="Calibri" charset="0"/>
                          <a:ea typeface="Calibri" charset="0"/>
                          <a:cs typeface="Calibri" charset="0"/>
                        </a:rPr>
                        <a:t>🀆</a:t>
                      </a:r>
                      <a:endParaRPr lang="de-DE" sz="1600" dirty="0">
                        <a:latin typeface="Calibri" charset="0"/>
                        <a:ea typeface="Calibri" charset="0"/>
                        <a:cs typeface="Calibri" charset="0"/>
                      </a:endParaRPr>
                    </a:p>
                  </a:txBody>
                  <a:tcPr/>
                </a:tc>
                <a:tc>
                  <a:txBody>
                    <a:bodyPr/>
                    <a:lstStyle/>
                    <a:p>
                      <a:pPr algn="ctr"/>
                      <a:endParaRPr lang="de-DE" sz="1600" dirty="0">
                        <a:latin typeface="Calibri" charset="0"/>
                        <a:ea typeface="Calibri" charset="0"/>
                        <a:cs typeface="Calibri"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600" dirty="0" smtClean="0">
                          <a:latin typeface="Calibri" charset="0"/>
                          <a:ea typeface="Calibri" charset="0"/>
                          <a:cs typeface="Calibri" charset="0"/>
                        </a:rPr>
                        <a:t>1 + 🀆 ・3</a:t>
                      </a:r>
                    </a:p>
                  </a:txBody>
                  <a:tcPr/>
                </a:tc>
                <a:extLst>
                  <a:ext uri="{0D108BD9-81ED-4DB2-BD59-A6C34878D82A}">
                    <a16:rowId xmlns:a16="http://schemas.microsoft.com/office/drawing/2014/main" val="10008"/>
                  </a:ext>
                </a:extLst>
              </a:tr>
            </a:tbl>
          </a:graphicData>
        </a:graphic>
      </p:graphicFrame>
      <p:sp>
        <p:nvSpPr>
          <p:cNvPr id="12" name="Inhaltsplatzhalter 10"/>
          <p:cNvSpPr txBox="1">
            <a:spLocks/>
          </p:cNvSpPr>
          <p:nvPr/>
        </p:nvSpPr>
        <p:spPr bwMode="auto">
          <a:xfrm>
            <a:off x="395536" y="2492896"/>
            <a:ext cx="3648744" cy="3023953"/>
          </a:xfrm>
          <a:prstGeom prst="rect">
            <a:avLst/>
          </a:prstGeom>
          <a:noFill/>
          <a:ln w="9525">
            <a:noFill/>
            <a:miter lim="800000"/>
            <a:headEnd/>
            <a:tailEnd/>
          </a:ln>
        </p:spPr>
        <p:txBody>
          <a:bodyPr vert="horz" wrap="square" lIns="0" tIns="0" rIns="91440" bIns="45720" numCol="1" anchor="t" anchorCtr="0" compatLnSpc="1">
            <a:prstTxWarp prst="textNoShape">
              <a:avLst/>
            </a:prstTxWarp>
            <a:normAutofit/>
          </a:bodyPr>
          <a:lstStyle>
            <a:lvl1pPr marL="342000" indent="-342900" algn="l" rtl="0" eaLnBrk="1" fontAlgn="base" hangingPunct="1">
              <a:lnSpc>
                <a:spcPct val="100000"/>
              </a:lnSpc>
              <a:spcBef>
                <a:spcPts val="576"/>
              </a:spcBef>
              <a:spcAft>
                <a:spcPts val="600"/>
              </a:spcAft>
              <a:buClr>
                <a:srgbClr val="CBB98A"/>
              </a:buClr>
              <a:buFont typeface="Wingdings" charset="2"/>
              <a:buChar char="§"/>
              <a:defRPr sz="24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pPr marL="285750" indent="-285750"/>
            <a:r>
              <a:rPr lang="de-DE" sz="1800" kern="0" dirty="0" smtClean="0"/>
              <a:t>Mit Hilfe eines neuen Zeichens, einer Variablen, kann die Entwicklung des Streichholz-musters kurz  zusammengefasst werden.</a:t>
            </a:r>
          </a:p>
        </p:txBody>
      </p:sp>
    </p:spTree>
    <p:extLst>
      <p:ext uri="{BB962C8B-B14F-4D97-AF65-F5344CB8AC3E}">
        <p14:creationId xmlns:p14="http://schemas.microsoft.com/office/powerpoint/2010/main" val="18064917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hteck 13"/>
          <p:cNvSpPr/>
          <p:nvPr/>
        </p:nvSpPr>
        <p:spPr bwMode="auto">
          <a:xfrm>
            <a:off x="8086592" y="3392996"/>
            <a:ext cx="216024" cy="288032"/>
          </a:xfrm>
          <a:prstGeom prst="rect">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7" name="Rechteck 16"/>
          <p:cNvSpPr/>
          <p:nvPr/>
        </p:nvSpPr>
        <p:spPr bwMode="auto">
          <a:xfrm>
            <a:off x="8086592" y="3758034"/>
            <a:ext cx="216024" cy="288032"/>
          </a:xfrm>
          <a:prstGeom prst="rect">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8" name="Rechteck 17"/>
          <p:cNvSpPr/>
          <p:nvPr/>
        </p:nvSpPr>
        <p:spPr bwMode="auto">
          <a:xfrm>
            <a:off x="8086592" y="4123072"/>
            <a:ext cx="216024" cy="288032"/>
          </a:xfrm>
          <a:prstGeom prst="rect">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9" name="Rechteck 18"/>
          <p:cNvSpPr/>
          <p:nvPr/>
        </p:nvSpPr>
        <p:spPr bwMode="auto">
          <a:xfrm>
            <a:off x="8086592" y="4509120"/>
            <a:ext cx="216024" cy="288032"/>
          </a:xfrm>
          <a:prstGeom prst="rect">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20" name="Rechteck 19"/>
          <p:cNvSpPr/>
          <p:nvPr/>
        </p:nvSpPr>
        <p:spPr bwMode="auto">
          <a:xfrm>
            <a:off x="8100392" y="5597121"/>
            <a:ext cx="216024" cy="288032"/>
          </a:xfrm>
          <a:prstGeom prst="rect">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21" name="Rechteck 20"/>
          <p:cNvSpPr/>
          <p:nvPr/>
        </p:nvSpPr>
        <p:spPr bwMode="auto">
          <a:xfrm>
            <a:off x="8086592" y="5239196"/>
            <a:ext cx="229824" cy="288032"/>
          </a:xfrm>
          <a:prstGeom prst="rect">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22" name="Rechteck 21"/>
          <p:cNvSpPr/>
          <p:nvPr/>
        </p:nvSpPr>
        <p:spPr bwMode="auto">
          <a:xfrm>
            <a:off x="8086592" y="2996952"/>
            <a:ext cx="216024" cy="288032"/>
          </a:xfrm>
          <a:prstGeom prst="rect">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1" name="Inhaltsplatzhalter 10"/>
          <p:cNvSpPr>
            <a:spLocks noGrp="1"/>
          </p:cNvSpPr>
          <p:nvPr>
            <p:ph idx="1"/>
          </p:nvPr>
        </p:nvSpPr>
        <p:spPr/>
        <p:txBody>
          <a:bodyPr>
            <a:normAutofit/>
          </a:bodyPr>
          <a:lstStyle/>
          <a:p>
            <a:pPr marL="0" indent="0" algn="ctr">
              <a:buNone/>
            </a:pPr>
            <a:r>
              <a:rPr lang="de-DE" dirty="0" smtClean="0"/>
              <a:t>Nina legt mit Streichhölzern eine Bilderfolge. </a:t>
            </a:r>
          </a:p>
          <a:p>
            <a:pPr marL="0" indent="0" algn="ctr">
              <a:buNone/>
            </a:pPr>
            <a:r>
              <a:rPr lang="de-DE" dirty="0" smtClean="0"/>
              <a:t>Sie zählt die Kästchen und die Streichhölzer, die sie braucht.</a:t>
            </a:r>
          </a:p>
        </p:txBody>
      </p:sp>
      <p:sp>
        <p:nvSpPr>
          <p:cNvPr id="5" name="Titel 4"/>
          <p:cNvSpPr>
            <a:spLocks noGrp="1"/>
          </p:cNvSpPr>
          <p:nvPr>
            <p:ph type="title"/>
          </p:nvPr>
        </p:nvSpPr>
        <p:spPr/>
        <p:txBody>
          <a:bodyPr>
            <a:normAutofit fontScale="90000"/>
          </a:bodyPr>
          <a:lstStyle/>
          <a:p>
            <a:pPr algn="ctr"/>
            <a:r>
              <a:rPr lang="de-DE" dirty="0" smtClean="0"/>
              <a:t>Terme dokumentieren Entwicklungen</a:t>
            </a:r>
            <a:endParaRPr lang="de-DE" dirty="0"/>
          </a:p>
        </p:txBody>
      </p:sp>
      <p:graphicFrame>
        <p:nvGraphicFramePr>
          <p:cNvPr id="2" name="Tabelle 1"/>
          <p:cNvGraphicFramePr>
            <a:graphicFrameLocks noGrp="1"/>
          </p:cNvGraphicFramePr>
          <p:nvPr>
            <p:extLst/>
          </p:nvPr>
        </p:nvGraphicFramePr>
        <p:xfrm>
          <a:off x="4232204" y="2132856"/>
          <a:ext cx="4776192" cy="3789680"/>
        </p:xfrm>
        <a:graphic>
          <a:graphicData uri="http://schemas.openxmlformats.org/drawingml/2006/table">
            <a:tbl>
              <a:tblPr firstRow="1" bandRow="1">
                <a:tableStyleId>{ED083AE6-46FA-4A59-8FB0-9F97EB10719F}</a:tableStyleId>
              </a:tblPr>
              <a:tblGrid>
                <a:gridCol w="1592064">
                  <a:extLst>
                    <a:ext uri="{9D8B030D-6E8A-4147-A177-3AD203B41FA5}">
                      <a16:colId xmlns:a16="http://schemas.microsoft.com/office/drawing/2014/main" val="20000"/>
                    </a:ext>
                  </a:extLst>
                </a:gridCol>
                <a:gridCol w="1592064">
                  <a:extLst>
                    <a:ext uri="{9D8B030D-6E8A-4147-A177-3AD203B41FA5}">
                      <a16:colId xmlns:a16="http://schemas.microsoft.com/office/drawing/2014/main" val="20001"/>
                    </a:ext>
                  </a:extLst>
                </a:gridCol>
                <a:gridCol w="1592064">
                  <a:extLst>
                    <a:ext uri="{9D8B030D-6E8A-4147-A177-3AD203B41FA5}">
                      <a16:colId xmlns:a16="http://schemas.microsoft.com/office/drawing/2014/main" val="20002"/>
                    </a:ext>
                  </a:extLst>
                </a:gridCol>
              </a:tblGrid>
              <a:tr h="370840">
                <a:tc>
                  <a:txBody>
                    <a:bodyPr/>
                    <a:lstStyle/>
                    <a:p>
                      <a:pPr algn="ctr"/>
                      <a:r>
                        <a:rPr lang="de-DE" sz="1600" dirty="0" smtClean="0">
                          <a:latin typeface="Calibri" charset="0"/>
                          <a:ea typeface="Calibri" charset="0"/>
                          <a:cs typeface="Calibri" charset="0"/>
                        </a:rPr>
                        <a:t>Anzahl der Kästchen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Benötigte</a:t>
                      </a:r>
                      <a:r>
                        <a:rPr lang="de-DE" sz="1600" baseline="0" dirty="0" smtClean="0">
                          <a:latin typeface="Calibri" charset="0"/>
                          <a:ea typeface="Calibri" charset="0"/>
                          <a:cs typeface="Calibri" charset="0"/>
                        </a:rPr>
                        <a:t> Anzahl an Streichhölzern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Zahlenterm</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0"/>
                  </a:ext>
                </a:extLst>
              </a:tr>
              <a:tr h="370840">
                <a:tc>
                  <a:txBody>
                    <a:bodyPr/>
                    <a:lstStyle/>
                    <a:p>
                      <a:pPr algn="ctr"/>
                      <a:r>
                        <a:rPr lang="de-DE" sz="1600" dirty="0" smtClean="0">
                          <a:latin typeface="Calibri" charset="0"/>
                          <a:ea typeface="Calibri" charset="0"/>
                          <a:cs typeface="Calibri" charset="0"/>
                        </a:rPr>
                        <a:t>1</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4</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+ 1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1"/>
                  </a:ext>
                </a:extLst>
              </a:tr>
              <a:tr h="370840">
                <a:tc>
                  <a:txBody>
                    <a:bodyPr/>
                    <a:lstStyle/>
                    <a:p>
                      <a:pPr algn="ctr"/>
                      <a:r>
                        <a:rPr lang="de-DE" sz="1600" dirty="0" smtClean="0">
                          <a:latin typeface="Calibri" charset="0"/>
                          <a:ea typeface="Calibri" charset="0"/>
                          <a:cs typeface="Calibri" charset="0"/>
                        </a:rPr>
                        <a:t>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7</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+ 2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2"/>
                  </a:ext>
                </a:extLst>
              </a:tr>
              <a:tr h="370840">
                <a:tc>
                  <a:txBody>
                    <a:bodyPr/>
                    <a:lstStyle/>
                    <a:p>
                      <a:pPr algn="ctr"/>
                      <a:r>
                        <a:rPr lang="de-DE" sz="1600" dirty="0" smtClean="0">
                          <a:latin typeface="Calibri" charset="0"/>
                          <a:ea typeface="Calibri" charset="0"/>
                          <a:cs typeface="Calibri" charset="0"/>
                        </a:rPr>
                        <a:t>3</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10</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+ 3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3"/>
                  </a:ext>
                </a:extLst>
              </a:tr>
              <a:tr h="370840">
                <a:tc>
                  <a:txBody>
                    <a:bodyPr/>
                    <a:lstStyle/>
                    <a:p>
                      <a:pPr algn="ctr"/>
                      <a:r>
                        <a:rPr lang="de-DE" sz="1600" dirty="0" smtClean="0">
                          <a:latin typeface="Calibri" charset="0"/>
                          <a:ea typeface="Calibri" charset="0"/>
                          <a:cs typeface="Calibri" charset="0"/>
                        </a:rPr>
                        <a:t>4</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13</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+ 4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4"/>
                  </a:ext>
                </a:extLst>
              </a:tr>
              <a:tr h="370840">
                <a:tc>
                  <a:txBody>
                    <a:bodyPr/>
                    <a:lstStyle/>
                    <a:p>
                      <a:pPr algn="ctr"/>
                      <a:r>
                        <a:rPr lang="de-DE" sz="1600" dirty="0" smtClean="0">
                          <a:latin typeface="Calibri" charset="0"/>
                          <a:ea typeface="Calibri" charset="0"/>
                          <a:cs typeface="Calibri" charset="0"/>
                        </a:rPr>
                        <a:t>5</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16</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+ 5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5"/>
                  </a:ext>
                </a:extLst>
              </a:tr>
              <a:tr h="370840">
                <a:tc>
                  <a:txBody>
                    <a:bodyPr/>
                    <a:lstStyle/>
                    <a:p>
                      <a:pPr algn="ctr"/>
                      <a:r>
                        <a:rPr lang="de-DE" sz="1600" dirty="0" smtClean="0">
                          <a:latin typeface="Calibri" charset="0"/>
                          <a:ea typeface="Calibri" charset="0"/>
                          <a:cs typeface="Calibri" charset="0"/>
                        </a:rPr>
                        <a:t>...</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6"/>
                  </a:ext>
                </a:extLst>
              </a:tr>
              <a:tr h="370840">
                <a:tc>
                  <a:txBody>
                    <a:bodyPr/>
                    <a:lstStyle/>
                    <a:p>
                      <a:pPr algn="ctr"/>
                      <a:r>
                        <a:rPr lang="de-DE" sz="1600" dirty="0" smtClean="0">
                          <a:latin typeface="Calibri" charset="0"/>
                          <a:ea typeface="Calibri" charset="0"/>
                          <a:cs typeface="Calibri" charset="0"/>
                        </a:rPr>
                        <a:t>20</a:t>
                      </a:r>
                    </a:p>
                  </a:txBody>
                  <a:tcPr/>
                </a:tc>
                <a:tc>
                  <a:txBody>
                    <a:bodyPr/>
                    <a:lstStyle/>
                    <a:p>
                      <a:pPr algn="ctr"/>
                      <a:r>
                        <a:rPr lang="de-DE" sz="1600" dirty="0" smtClean="0">
                          <a:latin typeface="Calibri" charset="0"/>
                          <a:ea typeface="Calibri" charset="0"/>
                          <a:cs typeface="Calibri" charset="0"/>
                        </a:rPr>
                        <a:t>24</a:t>
                      </a:r>
                      <a:endParaRPr lang="de-DE" sz="1600" dirty="0">
                        <a:latin typeface="Calibri" charset="0"/>
                        <a:ea typeface="Calibri" charset="0"/>
                        <a:cs typeface="Calibri"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600" dirty="0" smtClean="0">
                          <a:latin typeface="Calibri" charset="0"/>
                          <a:ea typeface="Calibri" charset="0"/>
                          <a:cs typeface="Calibri" charset="0"/>
                        </a:rPr>
                        <a:t>1 + 20 ・3</a:t>
                      </a:r>
                    </a:p>
                  </a:txBody>
                  <a:tcPr/>
                </a:tc>
                <a:extLst>
                  <a:ext uri="{0D108BD9-81ED-4DB2-BD59-A6C34878D82A}">
                    <a16:rowId xmlns:a16="http://schemas.microsoft.com/office/drawing/2014/main" val="10007"/>
                  </a:ext>
                </a:extLst>
              </a:tr>
              <a:tr h="370840">
                <a:tc>
                  <a:txBody>
                    <a:bodyPr/>
                    <a:lstStyle/>
                    <a:p>
                      <a:pPr algn="ctr"/>
                      <a:r>
                        <a:rPr lang="de-DE" sz="1600" dirty="0" smtClean="0">
                          <a:latin typeface="Calibri" charset="0"/>
                          <a:ea typeface="Calibri" charset="0"/>
                          <a:cs typeface="Calibri" charset="0"/>
                        </a:rPr>
                        <a:t>🀆</a:t>
                      </a:r>
                      <a:endParaRPr lang="de-DE" sz="1600" dirty="0">
                        <a:latin typeface="Calibri" charset="0"/>
                        <a:ea typeface="Calibri" charset="0"/>
                        <a:cs typeface="Calibri" charset="0"/>
                      </a:endParaRPr>
                    </a:p>
                  </a:txBody>
                  <a:tcPr/>
                </a:tc>
                <a:tc>
                  <a:txBody>
                    <a:bodyPr/>
                    <a:lstStyle/>
                    <a:p>
                      <a:pPr algn="ctr"/>
                      <a:endParaRPr lang="de-DE" sz="1600" dirty="0">
                        <a:latin typeface="Calibri" charset="0"/>
                        <a:ea typeface="Calibri" charset="0"/>
                        <a:cs typeface="Calibri"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600" dirty="0" smtClean="0">
                          <a:latin typeface="Calibri" charset="0"/>
                          <a:ea typeface="Calibri" charset="0"/>
                          <a:cs typeface="Calibri" charset="0"/>
                        </a:rPr>
                        <a:t>1 + 🀆 ・3</a:t>
                      </a:r>
                    </a:p>
                  </a:txBody>
                  <a:tcPr/>
                </a:tc>
                <a:extLst>
                  <a:ext uri="{0D108BD9-81ED-4DB2-BD59-A6C34878D82A}">
                    <a16:rowId xmlns:a16="http://schemas.microsoft.com/office/drawing/2014/main" val="10008"/>
                  </a:ext>
                </a:extLst>
              </a:tr>
            </a:tbl>
          </a:graphicData>
        </a:graphic>
      </p:graphicFrame>
      <p:sp>
        <p:nvSpPr>
          <p:cNvPr id="12" name="Inhaltsplatzhalter 10"/>
          <p:cNvSpPr txBox="1">
            <a:spLocks/>
          </p:cNvSpPr>
          <p:nvPr/>
        </p:nvSpPr>
        <p:spPr bwMode="auto">
          <a:xfrm>
            <a:off x="395536" y="2492896"/>
            <a:ext cx="3648744" cy="3023953"/>
          </a:xfrm>
          <a:prstGeom prst="rect">
            <a:avLst/>
          </a:prstGeom>
          <a:noFill/>
          <a:ln w="9525">
            <a:noFill/>
            <a:miter lim="800000"/>
            <a:headEnd/>
            <a:tailEnd/>
          </a:ln>
        </p:spPr>
        <p:txBody>
          <a:bodyPr vert="horz" wrap="square" lIns="0" tIns="0" rIns="91440" bIns="45720" numCol="1" anchor="t" anchorCtr="0" compatLnSpc="1">
            <a:prstTxWarp prst="textNoShape">
              <a:avLst/>
            </a:prstTxWarp>
            <a:normAutofit/>
          </a:bodyPr>
          <a:lstStyle>
            <a:lvl1pPr marL="342000" indent="-342900" algn="l" rtl="0" eaLnBrk="1" fontAlgn="base" hangingPunct="1">
              <a:lnSpc>
                <a:spcPct val="100000"/>
              </a:lnSpc>
              <a:spcBef>
                <a:spcPts val="576"/>
              </a:spcBef>
              <a:spcAft>
                <a:spcPts val="600"/>
              </a:spcAft>
              <a:buClr>
                <a:srgbClr val="CBB98A"/>
              </a:buClr>
              <a:buFont typeface="Wingdings" charset="2"/>
              <a:buChar char="§"/>
              <a:defRPr sz="24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pPr marL="285750" indent="-285750"/>
            <a:r>
              <a:rPr lang="de-DE" sz="1800" kern="0" dirty="0" smtClean="0"/>
              <a:t>Mit Hilfe eines neuen Zeichens, einer </a:t>
            </a:r>
            <a:r>
              <a:rPr lang="de-DE" sz="1800" b="1" i="1" kern="0" dirty="0" smtClean="0"/>
              <a:t>Variablen</a:t>
            </a:r>
            <a:r>
              <a:rPr lang="de-DE" sz="1800" kern="0" dirty="0" smtClean="0"/>
              <a:t>, kann die Entwicklung des Streichholz-musters kurz  zusammengefasst werden. </a:t>
            </a:r>
          </a:p>
          <a:p>
            <a:pPr marL="285750" indent="-285750"/>
            <a:r>
              <a:rPr lang="de-DE" sz="1800" kern="0" dirty="0" smtClean="0"/>
              <a:t>Für jedes Kästchen, das Nina legen möchte, benötigt sie drei Hölzer und eines um das letzte Kästchen zu schließen.</a:t>
            </a:r>
          </a:p>
        </p:txBody>
      </p:sp>
      <p:pic>
        <p:nvPicPr>
          <p:cNvPr id="13" name="Bild 12"/>
          <p:cNvPicPr>
            <a:picLocks noChangeAspect="1"/>
          </p:cNvPicPr>
          <p:nvPr/>
        </p:nvPicPr>
        <p:blipFill rotWithShape="1">
          <a:blip r:embed="rId5">
            <a:extLst>
              <a:ext uri="{28A0092B-C50C-407E-A947-70E740481C1C}">
                <a14:useLocalDpi xmlns:a14="http://schemas.microsoft.com/office/drawing/2010/main" val="0"/>
              </a:ext>
            </a:extLst>
          </a:blip>
          <a:srcRect l="52425" t="21721"/>
          <a:stretch/>
        </p:blipFill>
        <p:spPr>
          <a:xfrm>
            <a:off x="1403648" y="5085184"/>
            <a:ext cx="1306931" cy="1297553"/>
          </a:xfrm>
          <a:prstGeom prst="rect">
            <a:avLst/>
          </a:prstGeom>
        </p:spPr>
      </p:pic>
    </p:spTree>
    <p:extLst>
      <p:ext uri="{BB962C8B-B14F-4D97-AF65-F5344CB8AC3E}">
        <p14:creationId xmlns:p14="http://schemas.microsoft.com/office/powerpoint/2010/main" val="8822283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hteck 15"/>
          <p:cNvSpPr/>
          <p:nvPr/>
        </p:nvSpPr>
        <p:spPr bwMode="auto">
          <a:xfrm>
            <a:off x="225083" y="1983570"/>
            <a:ext cx="3863105" cy="4624050"/>
          </a:xfrm>
          <a:prstGeom prst="rect">
            <a:avLst/>
          </a:prstGeom>
          <a:solidFill>
            <a:schemeClr val="accent2">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14" name="Rechteck 13"/>
          <p:cNvSpPr/>
          <p:nvPr/>
        </p:nvSpPr>
        <p:spPr bwMode="auto">
          <a:xfrm>
            <a:off x="8086592" y="3392996"/>
            <a:ext cx="216024" cy="288032"/>
          </a:xfrm>
          <a:prstGeom prst="rect">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7" name="Rechteck 16"/>
          <p:cNvSpPr/>
          <p:nvPr/>
        </p:nvSpPr>
        <p:spPr bwMode="auto">
          <a:xfrm>
            <a:off x="8086592" y="3758034"/>
            <a:ext cx="216024" cy="288032"/>
          </a:xfrm>
          <a:prstGeom prst="rect">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8" name="Rechteck 17"/>
          <p:cNvSpPr/>
          <p:nvPr/>
        </p:nvSpPr>
        <p:spPr bwMode="auto">
          <a:xfrm>
            <a:off x="8086592" y="4123072"/>
            <a:ext cx="216024" cy="288032"/>
          </a:xfrm>
          <a:prstGeom prst="rect">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9" name="Rechteck 18"/>
          <p:cNvSpPr/>
          <p:nvPr/>
        </p:nvSpPr>
        <p:spPr bwMode="auto">
          <a:xfrm>
            <a:off x="8086592" y="4509120"/>
            <a:ext cx="216024" cy="288032"/>
          </a:xfrm>
          <a:prstGeom prst="rect">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20" name="Rechteck 19"/>
          <p:cNvSpPr/>
          <p:nvPr/>
        </p:nvSpPr>
        <p:spPr bwMode="auto">
          <a:xfrm>
            <a:off x="8100392" y="5597121"/>
            <a:ext cx="216024" cy="288032"/>
          </a:xfrm>
          <a:prstGeom prst="rect">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21" name="Rechteck 20"/>
          <p:cNvSpPr/>
          <p:nvPr/>
        </p:nvSpPr>
        <p:spPr bwMode="auto">
          <a:xfrm>
            <a:off x="8086592" y="5239196"/>
            <a:ext cx="229824" cy="288032"/>
          </a:xfrm>
          <a:prstGeom prst="rect">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22" name="Rechteck 21"/>
          <p:cNvSpPr/>
          <p:nvPr/>
        </p:nvSpPr>
        <p:spPr bwMode="auto">
          <a:xfrm>
            <a:off x="8086592" y="2996952"/>
            <a:ext cx="216024" cy="288032"/>
          </a:xfrm>
          <a:prstGeom prst="rect">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1" name="Inhaltsplatzhalter 10"/>
          <p:cNvSpPr>
            <a:spLocks noGrp="1"/>
          </p:cNvSpPr>
          <p:nvPr>
            <p:ph idx="1"/>
          </p:nvPr>
        </p:nvSpPr>
        <p:spPr/>
        <p:txBody>
          <a:bodyPr>
            <a:normAutofit/>
          </a:bodyPr>
          <a:lstStyle/>
          <a:p>
            <a:pPr marL="0" indent="0" algn="ctr">
              <a:buNone/>
            </a:pPr>
            <a:r>
              <a:rPr lang="de-DE" dirty="0" smtClean="0"/>
              <a:t>Generalisieren:</a:t>
            </a:r>
            <a:endParaRPr lang="de-DE" dirty="0"/>
          </a:p>
          <a:p>
            <a:pPr marL="0" indent="0" algn="ctr">
              <a:buNone/>
            </a:pPr>
            <a:r>
              <a:rPr lang="de-DE" dirty="0"/>
              <a:t>Vom Zahlenterm zum Variablenterm</a:t>
            </a:r>
          </a:p>
        </p:txBody>
      </p:sp>
      <p:sp>
        <p:nvSpPr>
          <p:cNvPr id="5" name="Titel 4"/>
          <p:cNvSpPr>
            <a:spLocks noGrp="1"/>
          </p:cNvSpPr>
          <p:nvPr>
            <p:ph type="title"/>
          </p:nvPr>
        </p:nvSpPr>
        <p:spPr/>
        <p:txBody>
          <a:bodyPr>
            <a:normAutofit fontScale="90000"/>
          </a:bodyPr>
          <a:lstStyle/>
          <a:p>
            <a:pPr algn="ctr"/>
            <a:r>
              <a:rPr lang="de-DE" dirty="0" smtClean="0"/>
              <a:t>Terme dokumentieren Entwicklungen</a:t>
            </a:r>
            <a:endParaRPr lang="de-DE" dirty="0"/>
          </a:p>
        </p:txBody>
      </p:sp>
      <p:graphicFrame>
        <p:nvGraphicFramePr>
          <p:cNvPr id="2" name="Tabelle 1"/>
          <p:cNvGraphicFramePr>
            <a:graphicFrameLocks noGrp="1"/>
          </p:cNvGraphicFramePr>
          <p:nvPr>
            <p:extLst/>
          </p:nvPr>
        </p:nvGraphicFramePr>
        <p:xfrm>
          <a:off x="4232204" y="2132856"/>
          <a:ext cx="4776192" cy="3789680"/>
        </p:xfrm>
        <a:graphic>
          <a:graphicData uri="http://schemas.openxmlformats.org/drawingml/2006/table">
            <a:tbl>
              <a:tblPr firstRow="1" bandRow="1">
                <a:tableStyleId>{ED083AE6-46FA-4A59-8FB0-9F97EB10719F}</a:tableStyleId>
              </a:tblPr>
              <a:tblGrid>
                <a:gridCol w="1592064">
                  <a:extLst>
                    <a:ext uri="{9D8B030D-6E8A-4147-A177-3AD203B41FA5}">
                      <a16:colId xmlns:a16="http://schemas.microsoft.com/office/drawing/2014/main" val="20000"/>
                    </a:ext>
                  </a:extLst>
                </a:gridCol>
                <a:gridCol w="1592064">
                  <a:extLst>
                    <a:ext uri="{9D8B030D-6E8A-4147-A177-3AD203B41FA5}">
                      <a16:colId xmlns:a16="http://schemas.microsoft.com/office/drawing/2014/main" val="20001"/>
                    </a:ext>
                  </a:extLst>
                </a:gridCol>
                <a:gridCol w="1592064">
                  <a:extLst>
                    <a:ext uri="{9D8B030D-6E8A-4147-A177-3AD203B41FA5}">
                      <a16:colId xmlns:a16="http://schemas.microsoft.com/office/drawing/2014/main" val="20002"/>
                    </a:ext>
                  </a:extLst>
                </a:gridCol>
              </a:tblGrid>
              <a:tr h="370840">
                <a:tc>
                  <a:txBody>
                    <a:bodyPr/>
                    <a:lstStyle/>
                    <a:p>
                      <a:pPr algn="ctr"/>
                      <a:endParaRPr lang="de-DE" sz="1600" dirty="0">
                        <a:latin typeface="Calibri" charset="0"/>
                        <a:ea typeface="Calibri" charset="0"/>
                        <a:cs typeface="Calibri" charset="0"/>
                      </a:endParaRPr>
                    </a:p>
                  </a:txBody>
                  <a:tcPr/>
                </a:tc>
                <a:tc>
                  <a:txBody>
                    <a:bodyPr/>
                    <a:lstStyle/>
                    <a:p>
                      <a:pPr algn="ctr"/>
                      <a:endParaRPr lang="de-DE" sz="1600" dirty="0">
                        <a:latin typeface="Calibri" charset="0"/>
                        <a:ea typeface="Calibri" charset="0"/>
                        <a:cs typeface="Calibri" charset="0"/>
                      </a:endParaRPr>
                    </a:p>
                  </a:txBody>
                  <a:tcPr/>
                </a:tc>
                <a:tc>
                  <a:txBody>
                    <a:bodyPr/>
                    <a:lstStyle/>
                    <a:p>
                      <a:pPr algn="ctr"/>
                      <a:endParaRPr lang="de-DE" sz="1600" dirty="0" smtClean="0">
                        <a:latin typeface="Calibri" charset="0"/>
                        <a:ea typeface="Calibri" charset="0"/>
                        <a:cs typeface="Calibri" charset="0"/>
                      </a:endParaRPr>
                    </a:p>
                    <a:p>
                      <a:pPr algn="ctr"/>
                      <a:r>
                        <a:rPr lang="de-DE" sz="1600" dirty="0" smtClean="0">
                          <a:latin typeface="Calibri" charset="0"/>
                          <a:ea typeface="Calibri" charset="0"/>
                          <a:cs typeface="Calibri" charset="0"/>
                        </a:rPr>
                        <a:t>Term</a:t>
                      </a:r>
                    </a:p>
                    <a:p>
                      <a:pPr algn="ctr"/>
                      <a:endParaRPr lang="de-DE" sz="1600" dirty="0">
                        <a:latin typeface="Calibri" charset="0"/>
                        <a:ea typeface="Calibri" charset="0"/>
                        <a:cs typeface="Calibri" charset="0"/>
                      </a:endParaRPr>
                    </a:p>
                  </a:txBody>
                  <a:tcPr/>
                </a:tc>
                <a:extLst>
                  <a:ext uri="{0D108BD9-81ED-4DB2-BD59-A6C34878D82A}">
                    <a16:rowId xmlns:a16="http://schemas.microsoft.com/office/drawing/2014/main" val="10000"/>
                  </a:ext>
                </a:extLst>
              </a:tr>
              <a:tr h="370840">
                <a:tc>
                  <a:txBody>
                    <a:bodyPr/>
                    <a:lstStyle/>
                    <a:p>
                      <a:pPr algn="ctr"/>
                      <a:r>
                        <a:rPr lang="de-DE" sz="1600" dirty="0" smtClean="0">
                          <a:latin typeface="Calibri" charset="0"/>
                          <a:ea typeface="Calibri" charset="0"/>
                          <a:cs typeface="Calibri" charset="0"/>
                        </a:rPr>
                        <a:t>1</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4</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+ 1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1"/>
                  </a:ext>
                </a:extLst>
              </a:tr>
              <a:tr h="370840">
                <a:tc>
                  <a:txBody>
                    <a:bodyPr/>
                    <a:lstStyle/>
                    <a:p>
                      <a:pPr algn="ctr"/>
                      <a:r>
                        <a:rPr lang="de-DE" sz="1600" dirty="0" smtClean="0">
                          <a:latin typeface="Calibri" charset="0"/>
                          <a:ea typeface="Calibri" charset="0"/>
                          <a:cs typeface="Calibri" charset="0"/>
                        </a:rPr>
                        <a:t>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7</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+ 2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2"/>
                  </a:ext>
                </a:extLst>
              </a:tr>
              <a:tr h="370840">
                <a:tc>
                  <a:txBody>
                    <a:bodyPr/>
                    <a:lstStyle/>
                    <a:p>
                      <a:pPr algn="ctr"/>
                      <a:r>
                        <a:rPr lang="de-DE" sz="1600" dirty="0" smtClean="0">
                          <a:latin typeface="Calibri" charset="0"/>
                          <a:ea typeface="Calibri" charset="0"/>
                          <a:cs typeface="Calibri" charset="0"/>
                        </a:rPr>
                        <a:t>3</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10</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+ 3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3"/>
                  </a:ext>
                </a:extLst>
              </a:tr>
              <a:tr h="370840">
                <a:tc>
                  <a:txBody>
                    <a:bodyPr/>
                    <a:lstStyle/>
                    <a:p>
                      <a:pPr algn="ctr"/>
                      <a:r>
                        <a:rPr lang="de-DE" sz="1600" dirty="0" smtClean="0">
                          <a:latin typeface="Calibri" charset="0"/>
                          <a:ea typeface="Calibri" charset="0"/>
                          <a:cs typeface="Calibri" charset="0"/>
                        </a:rPr>
                        <a:t>4</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13</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+ 4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4"/>
                  </a:ext>
                </a:extLst>
              </a:tr>
              <a:tr h="370840">
                <a:tc>
                  <a:txBody>
                    <a:bodyPr/>
                    <a:lstStyle/>
                    <a:p>
                      <a:pPr algn="ctr"/>
                      <a:r>
                        <a:rPr lang="de-DE" sz="1600" dirty="0" smtClean="0">
                          <a:latin typeface="Calibri" charset="0"/>
                          <a:ea typeface="Calibri" charset="0"/>
                          <a:cs typeface="Calibri" charset="0"/>
                        </a:rPr>
                        <a:t>5</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16</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+ 5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5"/>
                  </a:ext>
                </a:extLst>
              </a:tr>
              <a:tr h="370840">
                <a:tc>
                  <a:txBody>
                    <a:bodyPr/>
                    <a:lstStyle/>
                    <a:p>
                      <a:pPr algn="ctr"/>
                      <a:r>
                        <a:rPr lang="de-DE" sz="1600" dirty="0" smtClean="0">
                          <a:latin typeface="Calibri" charset="0"/>
                          <a:ea typeface="Calibri" charset="0"/>
                          <a:cs typeface="Calibri" charset="0"/>
                        </a:rPr>
                        <a:t>...</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6"/>
                  </a:ext>
                </a:extLst>
              </a:tr>
              <a:tr h="370840">
                <a:tc>
                  <a:txBody>
                    <a:bodyPr/>
                    <a:lstStyle/>
                    <a:p>
                      <a:pPr algn="ctr"/>
                      <a:r>
                        <a:rPr lang="de-DE" sz="1600" dirty="0" smtClean="0">
                          <a:latin typeface="Calibri" charset="0"/>
                          <a:ea typeface="Calibri" charset="0"/>
                          <a:cs typeface="Calibri" charset="0"/>
                        </a:rPr>
                        <a:t>20</a:t>
                      </a:r>
                    </a:p>
                  </a:txBody>
                  <a:tcPr/>
                </a:tc>
                <a:tc>
                  <a:txBody>
                    <a:bodyPr/>
                    <a:lstStyle/>
                    <a:p>
                      <a:pPr algn="ctr"/>
                      <a:r>
                        <a:rPr lang="de-DE" sz="1600" dirty="0" smtClean="0">
                          <a:latin typeface="Calibri" charset="0"/>
                          <a:ea typeface="Calibri" charset="0"/>
                          <a:cs typeface="Calibri" charset="0"/>
                        </a:rPr>
                        <a:t>24</a:t>
                      </a:r>
                      <a:endParaRPr lang="de-DE" sz="1600" dirty="0">
                        <a:latin typeface="Calibri" charset="0"/>
                        <a:ea typeface="Calibri" charset="0"/>
                        <a:cs typeface="Calibri"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600" dirty="0" smtClean="0">
                          <a:latin typeface="Calibri" charset="0"/>
                          <a:ea typeface="Calibri" charset="0"/>
                          <a:cs typeface="Calibri" charset="0"/>
                        </a:rPr>
                        <a:t>1 + 20 ・3</a:t>
                      </a:r>
                    </a:p>
                  </a:txBody>
                  <a:tcPr/>
                </a:tc>
                <a:extLst>
                  <a:ext uri="{0D108BD9-81ED-4DB2-BD59-A6C34878D82A}">
                    <a16:rowId xmlns:a16="http://schemas.microsoft.com/office/drawing/2014/main" val="10007"/>
                  </a:ext>
                </a:extLst>
              </a:tr>
              <a:tr h="370840">
                <a:tc>
                  <a:txBody>
                    <a:bodyPr/>
                    <a:lstStyle/>
                    <a:p>
                      <a:pPr algn="ctr"/>
                      <a:r>
                        <a:rPr lang="de-DE" sz="1600" dirty="0" err="1" smtClean="0">
                          <a:latin typeface="Calibri" charset="0"/>
                          <a:ea typeface="Calibri" charset="0"/>
                          <a:cs typeface="Calibri" charset="0"/>
                        </a:rPr>
                        <a:t>n</a:t>
                      </a:r>
                      <a:endParaRPr lang="de-DE" sz="1600" dirty="0">
                        <a:latin typeface="Calibri" charset="0"/>
                        <a:ea typeface="Calibri" charset="0"/>
                        <a:cs typeface="Calibri" charset="0"/>
                      </a:endParaRPr>
                    </a:p>
                  </a:txBody>
                  <a:tcPr/>
                </a:tc>
                <a:tc>
                  <a:txBody>
                    <a:bodyPr/>
                    <a:lstStyle/>
                    <a:p>
                      <a:pPr algn="ctr"/>
                      <a:endParaRPr lang="de-DE" sz="1600" dirty="0">
                        <a:latin typeface="Calibri" charset="0"/>
                        <a:ea typeface="Calibri" charset="0"/>
                        <a:cs typeface="Calibri"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600" dirty="0" smtClean="0">
                          <a:latin typeface="Calibri" charset="0"/>
                          <a:ea typeface="Calibri" charset="0"/>
                          <a:cs typeface="Calibri" charset="0"/>
                        </a:rPr>
                        <a:t>1 + </a:t>
                      </a:r>
                      <a:r>
                        <a:rPr lang="de-DE" sz="1600" dirty="0" err="1" smtClean="0">
                          <a:latin typeface="Calibri" charset="0"/>
                          <a:ea typeface="Calibri" charset="0"/>
                          <a:cs typeface="Calibri" charset="0"/>
                        </a:rPr>
                        <a:t>n</a:t>
                      </a:r>
                      <a:r>
                        <a:rPr lang="de-DE" sz="1600" dirty="0" smtClean="0">
                          <a:latin typeface="Calibri" charset="0"/>
                          <a:ea typeface="Calibri" charset="0"/>
                          <a:cs typeface="Calibri" charset="0"/>
                        </a:rPr>
                        <a:t> ・3</a:t>
                      </a:r>
                    </a:p>
                  </a:txBody>
                  <a:tcPr/>
                </a:tc>
                <a:extLst>
                  <a:ext uri="{0D108BD9-81ED-4DB2-BD59-A6C34878D82A}">
                    <a16:rowId xmlns:a16="http://schemas.microsoft.com/office/drawing/2014/main" val="10008"/>
                  </a:ext>
                </a:extLst>
              </a:tr>
            </a:tbl>
          </a:graphicData>
        </a:graphic>
      </p:graphicFrame>
      <p:sp>
        <p:nvSpPr>
          <p:cNvPr id="12" name="Inhaltsplatzhalter 10"/>
          <p:cNvSpPr txBox="1">
            <a:spLocks/>
          </p:cNvSpPr>
          <p:nvPr/>
        </p:nvSpPr>
        <p:spPr bwMode="auto">
          <a:xfrm>
            <a:off x="453494" y="2097588"/>
            <a:ext cx="3648744" cy="4510032"/>
          </a:xfrm>
          <a:prstGeom prst="rect">
            <a:avLst/>
          </a:prstGeom>
          <a:noFill/>
          <a:ln w="9525">
            <a:noFill/>
            <a:miter lim="800000"/>
            <a:headEnd/>
            <a:tailEnd/>
          </a:ln>
        </p:spPr>
        <p:txBody>
          <a:bodyPr vert="horz" wrap="square" lIns="0" tIns="0" rIns="91440" bIns="45720" numCol="1" anchor="t" anchorCtr="0" compatLnSpc="1">
            <a:prstTxWarp prst="textNoShape">
              <a:avLst/>
            </a:prstTxWarp>
            <a:normAutofit fontScale="92500" lnSpcReduction="10000"/>
          </a:bodyPr>
          <a:lstStyle>
            <a:lvl1pPr marL="342000" indent="-342900" algn="l" rtl="0" eaLnBrk="1" fontAlgn="base" hangingPunct="1">
              <a:lnSpc>
                <a:spcPct val="100000"/>
              </a:lnSpc>
              <a:spcBef>
                <a:spcPts val="576"/>
              </a:spcBef>
              <a:spcAft>
                <a:spcPts val="600"/>
              </a:spcAft>
              <a:buClr>
                <a:srgbClr val="CBB98A"/>
              </a:buClr>
              <a:buFont typeface="Wingdings" charset="2"/>
              <a:buChar char="§"/>
              <a:defRPr sz="24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pPr marL="285750" indent="-285750">
              <a:buClr>
                <a:schemeClr val="tx2"/>
              </a:buClr>
            </a:pPr>
            <a:r>
              <a:rPr lang="de-DE" sz="1800" kern="0" dirty="0" smtClean="0"/>
              <a:t>Mithilfe </a:t>
            </a:r>
            <a:r>
              <a:rPr lang="de-DE" sz="1800" kern="0" dirty="0"/>
              <a:t>von Variablen kann die gleiche Information wie mit einer Reihe von Zahlentermen transportiert werden. </a:t>
            </a:r>
            <a:endParaRPr lang="de-DE" sz="1800" kern="0" dirty="0" smtClean="0"/>
          </a:p>
          <a:p>
            <a:pPr marL="285750" indent="-285750">
              <a:buClr>
                <a:schemeClr val="tx2"/>
              </a:buClr>
            </a:pPr>
            <a:r>
              <a:rPr lang="de-DE" sz="1800" kern="0" dirty="0" smtClean="0"/>
              <a:t>Gleichzeitig </a:t>
            </a:r>
            <a:r>
              <a:rPr lang="de-DE" sz="1800" kern="0" dirty="0"/>
              <a:t>wird diese Information aber viel kürzer und übersichtlicher </a:t>
            </a:r>
            <a:r>
              <a:rPr lang="de-DE" sz="1800" kern="0" dirty="0" smtClean="0"/>
              <a:t>dargestellt.</a:t>
            </a:r>
          </a:p>
          <a:p>
            <a:pPr marL="285750" indent="-285750">
              <a:buClr>
                <a:schemeClr val="tx2"/>
              </a:buClr>
            </a:pPr>
            <a:r>
              <a:rPr lang="de-DE" sz="1800" kern="0" dirty="0" smtClean="0"/>
              <a:t>Der kurze Ausdruck </a:t>
            </a:r>
            <a:r>
              <a:rPr lang="de-DE" sz="1800" dirty="0">
                <a:latin typeface="Calibri" charset="0"/>
                <a:ea typeface="Calibri" charset="0"/>
                <a:cs typeface="Calibri" charset="0"/>
              </a:rPr>
              <a:t>1 + </a:t>
            </a:r>
            <a:r>
              <a:rPr lang="de-DE" sz="1800" dirty="0" smtClean="0">
                <a:latin typeface="Calibri" charset="0"/>
                <a:ea typeface="Calibri" charset="0"/>
                <a:cs typeface="Calibri" charset="0"/>
              </a:rPr>
              <a:t>n・3 mit der Variablen </a:t>
            </a:r>
            <a:r>
              <a:rPr lang="de-DE" sz="1800" dirty="0" err="1" smtClean="0">
                <a:latin typeface="Calibri" charset="0"/>
                <a:ea typeface="Calibri" charset="0"/>
                <a:cs typeface="Calibri" charset="0"/>
              </a:rPr>
              <a:t>n</a:t>
            </a:r>
            <a:r>
              <a:rPr lang="de-DE" sz="1800" dirty="0" smtClean="0">
                <a:latin typeface="Calibri" charset="0"/>
                <a:ea typeface="Calibri" charset="0"/>
                <a:cs typeface="Calibri" charset="0"/>
              </a:rPr>
              <a:t> beschreibt in zusammengefasster Form die gleiche Entwicklung.</a:t>
            </a:r>
          </a:p>
          <a:p>
            <a:pPr marL="285750" indent="-285750">
              <a:buClr>
                <a:schemeClr val="tx2"/>
              </a:buClr>
            </a:pPr>
            <a:r>
              <a:rPr lang="de-DE" sz="1800" dirty="0" smtClean="0">
                <a:latin typeface="Calibri" charset="0"/>
                <a:ea typeface="Calibri" charset="0"/>
                <a:cs typeface="Calibri" charset="0"/>
              </a:rPr>
              <a:t>Variablen sind generalisierte Zahlen mit bestimmten Bedingungen, die vom Kontext abhängen. </a:t>
            </a:r>
          </a:p>
          <a:p>
            <a:pPr marL="285750" indent="-285750">
              <a:buClr>
                <a:schemeClr val="tx2"/>
              </a:buClr>
            </a:pPr>
            <a:r>
              <a:rPr lang="de-DE" sz="1800" dirty="0" smtClean="0">
                <a:latin typeface="Calibri" charset="0"/>
                <a:ea typeface="Calibri" charset="0"/>
                <a:cs typeface="Calibri" charset="0"/>
              </a:rPr>
              <a:t>Diese Bedingungen werden über den Definitionsbereich dokumentiert.</a:t>
            </a:r>
          </a:p>
        </p:txBody>
      </p:sp>
      <mc:AlternateContent xmlns:mc="http://schemas.openxmlformats.org/markup-compatibility/2006" xmlns:a14="http://schemas.microsoft.com/office/drawing/2010/main">
        <mc:Choice Requires="a14">
          <p:sp>
            <p:nvSpPr>
              <p:cNvPr id="15" name="Textfeld 14"/>
              <p:cNvSpPr txBox="1"/>
              <p:nvPr/>
            </p:nvSpPr>
            <p:spPr>
              <a:xfrm>
                <a:off x="4375218" y="6145559"/>
                <a:ext cx="4517262" cy="307777"/>
              </a:xfrm>
              <a:prstGeom prst="rect">
                <a:avLst/>
              </a:prstGeom>
              <a:noFill/>
            </p:spPr>
            <p:txBody>
              <a:bodyPr wrap="none" lIns="0" tIns="0" rIns="0" bIns="0" rtlCol="0">
                <a:spAutoFit/>
              </a:bodyPr>
              <a:lstStyle/>
              <a:p>
                <a:r>
                  <a:rPr lang="de-DE" sz="2000" b="0" dirty="0" smtClean="0">
                    <a:latin typeface="Calibri" charset="0"/>
                    <a:ea typeface="Calibri" charset="0"/>
                    <a:cs typeface="Calibri" charset="0"/>
                  </a:rPr>
                  <a:t>Definitionsbereich für die Variable </a:t>
                </a:r>
                <a:r>
                  <a:rPr lang="de-DE" sz="2000" b="0" dirty="0" err="1" smtClean="0">
                    <a:latin typeface="Calibri" charset="0"/>
                    <a:ea typeface="Calibri" charset="0"/>
                    <a:cs typeface="Calibri" charset="0"/>
                  </a:rPr>
                  <a:t>n</a:t>
                </a:r>
                <a:r>
                  <a:rPr lang="de-DE" sz="2000" b="0" dirty="0" smtClean="0">
                    <a:latin typeface="Calibri" charset="0"/>
                    <a:ea typeface="Calibri" charset="0"/>
                    <a:cs typeface="Calibri" charset="0"/>
                  </a:rPr>
                  <a:t>: </a:t>
                </a:r>
                <a14:m>
                  <m:oMath xmlns:m="http://schemas.openxmlformats.org/officeDocument/2006/math">
                    <m:r>
                      <a:rPr lang="de-DE" sz="2000" b="0" i="1" smtClean="0">
                        <a:latin typeface="Cambria Math" charset="0"/>
                      </a:rPr>
                      <m:t>𝑛</m:t>
                    </m:r>
                    <m:r>
                      <a:rPr lang="de-DE" sz="2000" b="0" i="1" smtClean="0">
                        <a:latin typeface="Cambria Math" charset="0"/>
                      </a:rPr>
                      <m:t>∈</m:t>
                    </m:r>
                  </m:oMath>
                </a14:m>
                <a:r>
                  <a:rPr lang="de-DE" sz="2000" dirty="0">
                    <a:ea typeface="Cambria Math" charset="0"/>
                    <a:cs typeface="Cambria Math" charset="0"/>
                  </a:rPr>
                  <a:t> </a:t>
                </a:r>
                <a14:m>
                  <m:oMath xmlns:m="http://schemas.openxmlformats.org/officeDocument/2006/math">
                    <m:r>
                      <a:rPr lang="de-DE" sz="2000" i="1">
                        <a:latin typeface="Cambria Math" charset="0"/>
                        <a:ea typeface="Cambria Math" charset="0"/>
                        <a:cs typeface="Cambria Math" charset="0"/>
                      </a:rPr>
                      <m:t>ℕ</m:t>
                    </m:r>
                  </m:oMath>
                </a14:m>
                <a:endParaRPr lang="de-DE" sz="2000" dirty="0">
                  <a:latin typeface="Calibri" panose="020F0502020204030204" pitchFamily="34" charset="0"/>
                </a:endParaRPr>
              </a:p>
            </p:txBody>
          </p:sp>
        </mc:Choice>
        <mc:Fallback xmlns="">
          <p:sp>
            <p:nvSpPr>
              <p:cNvPr id="15" name="Textfeld 14"/>
              <p:cNvSpPr txBox="1">
                <a:spLocks noRot="1" noChangeAspect="1" noMove="1" noResize="1" noEditPoints="1" noAdjustHandles="1" noChangeArrowheads="1" noChangeShapeType="1" noTextEdit="1"/>
              </p:cNvSpPr>
              <p:nvPr/>
            </p:nvSpPr>
            <p:spPr>
              <a:xfrm>
                <a:off x="4375218" y="6145559"/>
                <a:ext cx="4517262" cy="307777"/>
              </a:xfrm>
              <a:prstGeom prst="rect">
                <a:avLst/>
              </a:prstGeom>
              <a:blipFill rotWithShape="0">
                <a:blip r:embed="rId5"/>
                <a:stretch>
                  <a:fillRect l="-3509" t="-25490" r="-945" b="-49020"/>
                </a:stretch>
              </a:blipFill>
            </p:spPr>
            <p:txBody>
              <a:bodyPr/>
              <a:lstStyle/>
              <a:p>
                <a:r>
                  <a:rPr lang="de-DE">
                    <a:noFill/>
                  </a:rPr>
                  <a:t> </a:t>
                </a:r>
              </a:p>
            </p:txBody>
          </p:sp>
        </mc:Fallback>
      </mc:AlternateContent>
    </p:spTree>
    <p:extLst>
      <p:ext uri="{BB962C8B-B14F-4D97-AF65-F5344CB8AC3E}">
        <p14:creationId xmlns:p14="http://schemas.microsoft.com/office/powerpoint/2010/main" val="13183811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endParaRPr lang="de-DE" dirty="0" smtClean="0"/>
          </a:p>
          <a:p>
            <a:r>
              <a:rPr lang="de-DE" dirty="0" smtClean="0"/>
              <a:t>Definition</a:t>
            </a:r>
            <a:r>
              <a:rPr lang="de-DE" dirty="0"/>
              <a:t>: </a:t>
            </a:r>
          </a:p>
          <a:p>
            <a:pPr marL="366713" lvl="1" indent="0">
              <a:buNone/>
            </a:pPr>
            <a:r>
              <a:rPr lang="de-DE" i="1" dirty="0" smtClean="0"/>
              <a:t>Terme </a:t>
            </a:r>
            <a:r>
              <a:rPr lang="de-DE" i="1" dirty="0"/>
              <a:t>sind alle </a:t>
            </a:r>
            <a:r>
              <a:rPr lang="de-DE" i="1" dirty="0" smtClean="0"/>
              <a:t>Zahlzeichen, Zahlenvariable und </a:t>
            </a:r>
            <a:r>
              <a:rPr lang="de-DE" i="1" u="sng" dirty="0"/>
              <a:t>syntaktisch korrekte</a:t>
            </a:r>
            <a:r>
              <a:rPr lang="de-DE" i="1" dirty="0"/>
              <a:t> Aneinanderreihungen solcher Zeichen mit Operationszeichen und Klammern.</a:t>
            </a:r>
          </a:p>
          <a:p>
            <a:r>
              <a:rPr lang="de-DE" dirty="0"/>
              <a:t>Syntaktisch korrekt </a:t>
            </a:r>
            <a:r>
              <a:rPr lang="de-DE" dirty="0" smtClean="0"/>
              <a:t>heißt, Terme </a:t>
            </a:r>
            <a:r>
              <a:rPr lang="de-DE" dirty="0"/>
              <a:t>können mit einer für sie zugelassenen Operation zu einem neuen Term verknüpft werden:</a:t>
            </a:r>
          </a:p>
          <a:p>
            <a:endParaRPr lang="de-DE" dirty="0"/>
          </a:p>
        </p:txBody>
      </p:sp>
      <p:sp>
        <p:nvSpPr>
          <p:cNvPr id="2" name="Titel 1"/>
          <p:cNvSpPr>
            <a:spLocks noGrp="1"/>
          </p:cNvSpPr>
          <p:nvPr>
            <p:ph type="title"/>
          </p:nvPr>
        </p:nvSpPr>
        <p:spPr/>
        <p:txBody>
          <a:bodyPr>
            <a:normAutofit fontScale="90000"/>
          </a:bodyPr>
          <a:lstStyle/>
          <a:p>
            <a:pPr algn="ctr"/>
            <a:r>
              <a:rPr lang="de-DE" dirty="0"/>
              <a:t>Was ist ein Term? – Schritt </a:t>
            </a:r>
            <a:r>
              <a:rPr lang="de-DE" dirty="0" smtClean="0"/>
              <a:t>2: </a:t>
            </a:r>
            <a:r>
              <a:rPr lang="de-DE" dirty="0"/>
              <a:t>Der </a:t>
            </a:r>
            <a:r>
              <a:rPr lang="de-DE" dirty="0" smtClean="0"/>
              <a:t>Variablenterm</a:t>
            </a:r>
            <a:endParaRPr lang="de-DE" dirty="0"/>
          </a:p>
        </p:txBody>
      </p:sp>
      <mc:AlternateContent xmlns:mc="http://schemas.openxmlformats.org/markup-compatibility/2006" xmlns:a14="http://schemas.microsoft.com/office/drawing/2010/main">
        <mc:Choice Requires="a14">
          <p:sp>
            <p:nvSpPr>
              <p:cNvPr id="5" name="Textfeld 4"/>
              <p:cNvSpPr txBox="1"/>
              <p:nvPr/>
            </p:nvSpPr>
            <p:spPr>
              <a:xfrm>
                <a:off x="6383" y="3649053"/>
                <a:ext cx="3960440" cy="1938992"/>
              </a:xfrm>
              <a:prstGeom prst="rect">
                <a:avLst/>
              </a:prstGeom>
              <a:noFill/>
            </p:spPr>
            <p:txBody>
              <a:bodyPr wrap="square" rtlCol="0">
                <a:spAutoFit/>
              </a:bodyPr>
              <a:lstStyle/>
              <a:p>
                <a:pPr algn="ctr"/>
                <a:r>
                  <a:rPr lang="de-DE" dirty="0" smtClean="0">
                    <a:latin typeface="Calibri" charset="0"/>
                    <a:ea typeface="Calibri" charset="0"/>
                    <a:cs typeface="Calibri" charset="0"/>
                  </a:rPr>
                  <a:t>Beispiele für Terme:</a:t>
                </a:r>
              </a:p>
              <a:p>
                <a:pPr algn="ctr"/>
                <a:r>
                  <a:rPr lang="de-DE" dirty="0" smtClean="0">
                    <a:latin typeface="Calibri" charset="0"/>
                    <a:ea typeface="Calibri" charset="0"/>
                    <a:cs typeface="Calibri" charset="0"/>
                  </a:rPr>
                  <a:t>12</a:t>
                </a:r>
              </a:p>
              <a:p>
                <a:pPr algn="ctr"/>
                <a:r>
                  <a:rPr lang="de-DE" dirty="0">
                    <a:latin typeface="Calibri" charset="0"/>
                    <a:ea typeface="Calibri" charset="0"/>
                    <a:cs typeface="Calibri" charset="0"/>
                  </a:rPr>
                  <a:t>x</a:t>
                </a:r>
                <a:endParaRPr lang="de-DE" dirty="0" smtClean="0">
                  <a:latin typeface="Calibri" charset="0"/>
                  <a:ea typeface="Calibri" charset="0"/>
                  <a:cs typeface="Calibri" charset="0"/>
                </a:endParaRPr>
              </a:p>
              <a:p>
                <a:pPr algn="ctr"/>
                <a:r>
                  <a:rPr lang="de-DE" dirty="0" smtClean="0">
                    <a:latin typeface="Calibri" charset="0"/>
                    <a:ea typeface="Calibri" charset="0"/>
                    <a:cs typeface="Calibri" charset="0"/>
                  </a:rPr>
                  <a:t>12 + x</a:t>
                </a:r>
              </a:p>
              <a:p>
                <a:pPr algn="ctr"/>
                <a:r>
                  <a:rPr lang="de-DE" dirty="0" smtClean="0">
                    <a:latin typeface="Calibri" charset="0"/>
                    <a:ea typeface="Calibri" charset="0"/>
                    <a:cs typeface="Calibri" charset="0"/>
                  </a:rPr>
                  <a:t>(12 + x)</a:t>
                </a:r>
                <a14:m>
                  <m:oMath xmlns:m="http://schemas.openxmlformats.org/officeDocument/2006/math">
                    <m:r>
                      <a:rPr lang="de-DE" i="1">
                        <a:latin typeface="Cambria Math" charset="0"/>
                        <a:ea typeface="Calibri" charset="0"/>
                        <a:cs typeface="Calibri" charset="0"/>
                      </a:rPr>
                      <m:t>∙</m:t>
                    </m:r>
                  </m:oMath>
                </a14:m>
                <a:r>
                  <a:rPr lang="de-DE" dirty="0" smtClean="0">
                    <a:latin typeface="Calibri" charset="0"/>
                    <a:ea typeface="Calibri" charset="0"/>
                    <a:cs typeface="Calibri" charset="0"/>
                  </a:rPr>
                  <a:t>(c – d)</a:t>
                </a:r>
                <a:endParaRPr lang="de-DE" dirty="0">
                  <a:latin typeface="Calibri" charset="0"/>
                  <a:ea typeface="Calibri" charset="0"/>
                  <a:cs typeface="Calibri" charset="0"/>
                </a:endParaRPr>
              </a:p>
            </p:txBody>
          </p:sp>
        </mc:Choice>
        <mc:Fallback xmlns="">
          <p:sp>
            <p:nvSpPr>
              <p:cNvPr id="5" name="Textfeld 4"/>
              <p:cNvSpPr txBox="1">
                <a:spLocks noRot="1" noChangeAspect="1" noMove="1" noResize="1" noEditPoints="1" noAdjustHandles="1" noChangeArrowheads="1" noChangeShapeType="1" noTextEdit="1"/>
              </p:cNvSpPr>
              <p:nvPr/>
            </p:nvSpPr>
            <p:spPr>
              <a:xfrm>
                <a:off x="6383" y="3649053"/>
                <a:ext cx="3960440" cy="1938992"/>
              </a:xfrm>
              <a:prstGeom prst="rect">
                <a:avLst/>
              </a:prstGeom>
              <a:blipFill rotWithShape="0">
                <a:blip r:embed="rId3"/>
                <a:stretch>
                  <a:fillRect t="-2516" b="-6289"/>
                </a:stretch>
              </a:blipFill>
            </p:spPr>
            <p:txBody>
              <a:bodyPr/>
              <a:lstStyle/>
              <a:p>
                <a:r>
                  <a:rPr lang="de-DE">
                    <a:noFill/>
                  </a:rPr>
                  <a:t> </a:t>
                </a:r>
              </a:p>
            </p:txBody>
          </p:sp>
        </mc:Fallback>
      </mc:AlternateContent>
      <p:sp>
        <p:nvSpPr>
          <p:cNvPr id="7" name="Textfeld 6"/>
          <p:cNvSpPr txBox="1"/>
          <p:nvPr/>
        </p:nvSpPr>
        <p:spPr>
          <a:xfrm>
            <a:off x="4283968" y="3649053"/>
            <a:ext cx="3960440" cy="1938992"/>
          </a:xfrm>
          <a:prstGeom prst="rect">
            <a:avLst/>
          </a:prstGeom>
          <a:noFill/>
        </p:spPr>
        <p:txBody>
          <a:bodyPr wrap="square" rtlCol="0">
            <a:spAutoFit/>
          </a:bodyPr>
          <a:lstStyle/>
          <a:p>
            <a:pPr algn="ctr"/>
            <a:r>
              <a:rPr lang="de-DE" dirty="0" smtClean="0">
                <a:latin typeface="Calibri" charset="0"/>
                <a:ea typeface="Calibri" charset="0"/>
                <a:cs typeface="Calibri" charset="0"/>
              </a:rPr>
              <a:t>Gegenbeispiele:</a:t>
            </a:r>
          </a:p>
          <a:p>
            <a:pPr algn="ctr"/>
            <a:r>
              <a:rPr lang="de-DE" dirty="0" smtClean="0"/>
              <a:t>13 : 0</a:t>
            </a:r>
          </a:p>
          <a:p>
            <a:pPr algn="ctr"/>
            <a:r>
              <a:rPr lang="de-DE" dirty="0" smtClean="0"/>
              <a:t>12 &gt; 4</a:t>
            </a:r>
          </a:p>
          <a:p>
            <a:pPr algn="ctr"/>
            <a:r>
              <a:rPr lang="de-DE" dirty="0" smtClean="0"/>
              <a:t>a + 3 = 9</a:t>
            </a:r>
          </a:p>
          <a:p>
            <a:pPr algn="ctr"/>
            <a:r>
              <a:rPr lang="de-DE" dirty="0"/>
              <a:t> </a:t>
            </a:r>
            <a:r>
              <a:rPr lang="de-DE" dirty="0" smtClean="0"/>
              <a:t>3 + : a</a:t>
            </a:r>
          </a:p>
        </p:txBody>
      </p:sp>
      <p:grpSp>
        <p:nvGrpSpPr>
          <p:cNvPr id="15" name="Gruppierung 14"/>
          <p:cNvGrpSpPr/>
          <p:nvPr/>
        </p:nvGrpSpPr>
        <p:grpSpPr>
          <a:xfrm>
            <a:off x="3563888" y="3429000"/>
            <a:ext cx="2244221" cy="1620000"/>
            <a:chOff x="3533124" y="3753216"/>
            <a:chExt cx="2244221" cy="1620000"/>
          </a:xfrm>
        </p:grpSpPr>
        <p:sp>
          <p:nvSpPr>
            <p:cNvPr id="9" name="Textfeld 8"/>
            <p:cNvSpPr txBox="1">
              <a:spLocks noChangeAspect="1"/>
            </p:cNvSpPr>
            <p:nvPr/>
          </p:nvSpPr>
          <p:spPr>
            <a:xfrm>
              <a:off x="3533124" y="3753216"/>
              <a:ext cx="1620000" cy="162000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nchorCtr="1">
              <a:spAutoFit/>
            </a:bodyPr>
            <a:lstStyle/>
            <a:p>
              <a:r>
                <a:rPr lang="de-DE" sz="1200" dirty="0" smtClean="0"/>
                <a:t>Keine syntaktisch </a:t>
              </a:r>
              <a:r>
                <a:rPr lang="de-DE" sz="1200" smtClean="0"/>
                <a:t>korrekte Aneinander-reihung von Zeichen</a:t>
              </a:r>
              <a:r>
                <a:rPr lang="de-DE" sz="1200" dirty="0" smtClean="0"/>
                <a:t>:</a:t>
              </a:r>
            </a:p>
            <a:p>
              <a:r>
                <a:rPr lang="de-DE" sz="1200" dirty="0" smtClean="0"/>
                <a:t>Es darf nicht durch Null geteilt werden.</a:t>
              </a:r>
              <a:endParaRPr lang="de-DE" sz="1200" dirty="0"/>
            </a:p>
          </p:txBody>
        </p:sp>
        <p:cxnSp>
          <p:nvCxnSpPr>
            <p:cNvPr id="13" name="Gerade Verbindung mit Pfeil 12"/>
            <p:cNvCxnSpPr>
              <a:stCxn id="9" idx="3"/>
            </p:cNvCxnSpPr>
            <p:nvPr/>
          </p:nvCxnSpPr>
          <p:spPr bwMode="auto">
            <a:xfrm>
              <a:off x="5153124" y="4563216"/>
              <a:ext cx="624221" cy="8784"/>
            </a:xfrm>
            <a:prstGeom prst="straightConnector1">
              <a:avLst/>
            </a:prstGeom>
            <a:solidFill>
              <a:schemeClr val="accent1"/>
            </a:solidFill>
            <a:ln w="9525" cap="flat" cmpd="sng" algn="ctr">
              <a:solidFill>
                <a:schemeClr val="tx1"/>
              </a:solidFill>
              <a:prstDash val="solid"/>
              <a:round/>
              <a:headEnd type="none" w="med" len="med"/>
              <a:tailEnd type="arrow"/>
            </a:ln>
            <a:effectLst/>
          </p:spPr>
        </p:cxnSp>
      </p:grpSp>
      <p:grpSp>
        <p:nvGrpSpPr>
          <p:cNvPr id="29" name="Gruppierung 28"/>
          <p:cNvGrpSpPr/>
          <p:nvPr/>
        </p:nvGrpSpPr>
        <p:grpSpPr>
          <a:xfrm>
            <a:off x="6927273" y="4005064"/>
            <a:ext cx="2047999" cy="1620000"/>
            <a:chOff x="6927273" y="4005064"/>
            <a:chExt cx="2047999" cy="1620000"/>
          </a:xfrm>
        </p:grpSpPr>
        <p:sp>
          <p:nvSpPr>
            <p:cNvPr id="11" name="Textfeld 10"/>
            <p:cNvSpPr txBox="1">
              <a:spLocks/>
            </p:cNvSpPr>
            <p:nvPr/>
          </p:nvSpPr>
          <p:spPr>
            <a:xfrm>
              <a:off x="7355272" y="4005064"/>
              <a:ext cx="1620000" cy="162000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nchorCtr="1">
              <a:spAutoFit/>
            </a:bodyPr>
            <a:lstStyle/>
            <a:p>
              <a:r>
                <a:rPr lang="de-DE" sz="1200" dirty="0"/>
                <a:t>Ein </a:t>
              </a:r>
              <a:r>
                <a:rPr lang="de-DE" sz="1200" i="1" dirty="0"/>
                <a:t>Ausdruck</a:t>
              </a:r>
              <a:r>
                <a:rPr lang="de-DE" sz="1200" dirty="0"/>
                <a:t> </a:t>
              </a:r>
              <a:r>
                <a:rPr lang="de-DE" sz="1200"/>
                <a:t>zum </a:t>
              </a:r>
              <a:r>
                <a:rPr lang="de-DE" sz="1200" smtClean="0"/>
                <a:t>Vergleichen </a:t>
              </a:r>
              <a:r>
                <a:rPr lang="de-DE" sz="1200" dirty="0"/>
                <a:t>ist kein Term</a:t>
              </a:r>
              <a:r>
                <a:rPr lang="de-DE" sz="1200"/>
                <a:t>. </a:t>
              </a:r>
              <a:r>
                <a:rPr lang="de-DE" sz="1200" dirty="0" smtClean="0"/>
                <a:t>Es </a:t>
              </a:r>
              <a:r>
                <a:rPr lang="de-DE" sz="1200" dirty="0"/>
                <a:t>handelt sich dabei </a:t>
              </a:r>
            </a:p>
            <a:p>
              <a:r>
                <a:rPr lang="de-DE" sz="1200" dirty="0"/>
                <a:t>nicht um eine Operation.</a:t>
              </a:r>
            </a:p>
          </p:txBody>
        </p:sp>
        <p:cxnSp>
          <p:nvCxnSpPr>
            <p:cNvPr id="12" name="Gerade Verbindung mit Pfeil 11"/>
            <p:cNvCxnSpPr>
              <a:stCxn id="11" idx="1"/>
            </p:cNvCxnSpPr>
            <p:nvPr/>
          </p:nvCxnSpPr>
          <p:spPr bwMode="auto">
            <a:xfrm flipH="1" flipV="1">
              <a:off x="6927273" y="4613564"/>
              <a:ext cx="427999" cy="2015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7" name="Gerade Verbindung mit Pfeil 16"/>
            <p:cNvCxnSpPr>
              <a:stCxn id="11" idx="1"/>
            </p:cNvCxnSpPr>
            <p:nvPr/>
          </p:nvCxnSpPr>
          <p:spPr bwMode="auto">
            <a:xfrm flipH="1">
              <a:off x="6927273" y="4815064"/>
              <a:ext cx="427999" cy="144863"/>
            </a:xfrm>
            <a:prstGeom prst="straightConnector1">
              <a:avLst/>
            </a:prstGeom>
            <a:solidFill>
              <a:schemeClr val="accent1"/>
            </a:solidFill>
            <a:ln w="9525" cap="flat" cmpd="sng" algn="ctr">
              <a:solidFill>
                <a:schemeClr val="tx1"/>
              </a:solidFill>
              <a:prstDash val="solid"/>
              <a:round/>
              <a:headEnd type="none" w="med" len="med"/>
              <a:tailEnd type="arrow"/>
            </a:ln>
            <a:effectLst/>
          </p:spPr>
        </p:cxnSp>
      </p:grpSp>
      <p:sp>
        <p:nvSpPr>
          <p:cNvPr id="16" name="Textfeld 15"/>
          <p:cNvSpPr txBox="1">
            <a:spLocks/>
          </p:cNvSpPr>
          <p:nvPr/>
        </p:nvSpPr>
        <p:spPr>
          <a:xfrm>
            <a:off x="3563888" y="5121368"/>
            <a:ext cx="1620000" cy="162000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nchorCtr="1">
            <a:spAutoFit/>
          </a:bodyPr>
          <a:lstStyle/>
          <a:p>
            <a:r>
              <a:rPr lang="de-DE" sz="1200" dirty="0"/>
              <a:t>Keine syntaktisch korrekte </a:t>
            </a:r>
            <a:r>
              <a:rPr lang="de-DE" sz="1200" dirty="0" smtClean="0"/>
              <a:t>Aneinander-reihung </a:t>
            </a:r>
            <a:r>
              <a:rPr lang="de-DE" sz="1200" dirty="0"/>
              <a:t>von Zeichen: Weder der Additions- noch der </a:t>
            </a:r>
            <a:r>
              <a:rPr lang="de-DE" sz="1200" dirty="0" smtClean="0"/>
              <a:t>Divisions-operator </a:t>
            </a:r>
            <a:r>
              <a:rPr lang="de-DE" sz="1200" dirty="0"/>
              <a:t>verbindet zwei Terme</a:t>
            </a:r>
            <a:r>
              <a:rPr lang="de-DE" sz="1200" dirty="0" smtClean="0"/>
              <a:t>.</a:t>
            </a:r>
            <a:endParaRPr lang="de-DE" sz="1200" dirty="0"/>
          </a:p>
        </p:txBody>
      </p:sp>
      <p:cxnSp>
        <p:nvCxnSpPr>
          <p:cNvPr id="18" name="Gerade Verbindung mit Pfeil 17"/>
          <p:cNvCxnSpPr>
            <a:stCxn id="16" idx="3"/>
            <a:endCxn id="7" idx="2"/>
          </p:cNvCxnSpPr>
          <p:nvPr/>
        </p:nvCxnSpPr>
        <p:spPr bwMode="auto">
          <a:xfrm flipV="1">
            <a:off x="5183888" y="5588045"/>
            <a:ext cx="1080300" cy="343323"/>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9" name="Textfeld 18"/>
          <p:cNvSpPr txBox="1"/>
          <p:nvPr/>
        </p:nvSpPr>
        <p:spPr>
          <a:xfrm>
            <a:off x="6804248" y="2534707"/>
            <a:ext cx="2304256" cy="246221"/>
          </a:xfrm>
          <a:prstGeom prst="rect">
            <a:avLst/>
          </a:prstGeom>
          <a:noFill/>
        </p:spPr>
        <p:txBody>
          <a:bodyPr wrap="square" rtlCol="0">
            <a:spAutoFit/>
          </a:bodyPr>
          <a:lstStyle/>
          <a:p>
            <a:r>
              <a:rPr lang="de-DE" sz="1000" dirty="0" smtClean="0">
                <a:latin typeface="Calibri" charset="0"/>
                <a:ea typeface="Calibri" charset="0"/>
                <a:cs typeface="Calibri" charset="0"/>
              </a:rPr>
              <a:t>Gottwald, Kästner, Rudolph, 1995, S. 41</a:t>
            </a:r>
            <a:endParaRPr lang="de-DE" sz="1000" dirty="0">
              <a:latin typeface="Calibri" charset="0"/>
              <a:ea typeface="Calibri" charset="0"/>
              <a:cs typeface="Calibri" charset="0"/>
            </a:endParaRPr>
          </a:p>
        </p:txBody>
      </p:sp>
    </p:spTree>
    <p:extLst>
      <p:ext uri="{BB962C8B-B14F-4D97-AF65-F5344CB8AC3E}">
        <p14:creationId xmlns:p14="http://schemas.microsoft.com/office/powerpoint/2010/main" val="1197331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endParaRPr lang="de-DE" dirty="0" smtClean="0"/>
          </a:p>
          <a:p>
            <a:r>
              <a:rPr lang="de-DE" dirty="0" smtClean="0"/>
              <a:t>Definition:</a:t>
            </a:r>
          </a:p>
          <a:p>
            <a:pPr marL="366713" lvl="1" indent="0">
              <a:buNone/>
            </a:pPr>
            <a:r>
              <a:rPr lang="de-DE" i="1" dirty="0" smtClean="0"/>
              <a:t>Terme sind alle Zahlzeichen, Zahlenvariablen und </a:t>
            </a:r>
            <a:r>
              <a:rPr lang="de-DE" i="1" u="sng" dirty="0" smtClean="0"/>
              <a:t>syntaktisch korrekte</a:t>
            </a:r>
            <a:r>
              <a:rPr lang="de-DE" i="1" dirty="0" smtClean="0"/>
              <a:t> Aneinanderreihungen solcher Zeichen mit Operationszeichen und Klammern.</a:t>
            </a:r>
          </a:p>
          <a:p>
            <a:r>
              <a:rPr lang="de-DE" dirty="0" smtClean="0"/>
              <a:t>Syntaktisch korrekt heißt: Terme können mit einer für sie zugelassenen Operation zu einem neuen Term verknüpft werden:</a:t>
            </a:r>
          </a:p>
          <a:p>
            <a:endParaRPr lang="de-DE" dirty="0" smtClean="0"/>
          </a:p>
          <a:p>
            <a:endParaRPr lang="de-DE" dirty="0"/>
          </a:p>
          <a:p>
            <a:endParaRPr lang="de-DE" dirty="0" smtClean="0"/>
          </a:p>
          <a:p>
            <a:pPr marL="399150" lvl="2" indent="0">
              <a:spcBef>
                <a:spcPts val="576"/>
              </a:spcBef>
              <a:buNone/>
            </a:pPr>
            <a:r>
              <a:rPr lang="de-DE" dirty="0" smtClean="0"/>
              <a:t>Die </a:t>
            </a:r>
            <a:r>
              <a:rPr lang="de-DE" dirty="0"/>
              <a:t>Teilterme werden dabei im neuen Term zunächst in Klammern gesetzt. Wenn die Rechengesetze es zulassen, können die Klammern auch weggelassen werden</a:t>
            </a:r>
            <a:r>
              <a:rPr lang="de-DE" dirty="0" smtClean="0"/>
              <a:t>.	</a:t>
            </a:r>
          </a:p>
          <a:p>
            <a:endParaRPr lang="de-DE" dirty="0"/>
          </a:p>
        </p:txBody>
      </p:sp>
      <p:sp>
        <p:nvSpPr>
          <p:cNvPr id="2" name="Titel 1"/>
          <p:cNvSpPr>
            <a:spLocks noGrp="1"/>
          </p:cNvSpPr>
          <p:nvPr>
            <p:ph type="title"/>
          </p:nvPr>
        </p:nvSpPr>
        <p:spPr/>
        <p:txBody>
          <a:bodyPr>
            <a:normAutofit fontScale="90000"/>
          </a:bodyPr>
          <a:lstStyle/>
          <a:p>
            <a:pPr algn="ctr"/>
            <a:r>
              <a:rPr lang="de-DE" dirty="0" smtClean="0"/>
              <a:t>Was ist ein Term?</a:t>
            </a:r>
            <a:endParaRPr lang="de-DE" dirty="0"/>
          </a:p>
        </p:txBody>
      </p:sp>
      <mc:AlternateContent xmlns:mc="http://schemas.openxmlformats.org/markup-compatibility/2006" xmlns:a14="http://schemas.microsoft.com/office/drawing/2010/main">
        <mc:Choice Requires="a14">
          <p:graphicFrame>
            <p:nvGraphicFramePr>
              <p:cNvPr id="15" name="Tabelle 14"/>
              <p:cNvGraphicFramePr>
                <a:graphicFrameLocks noGrp="1"/>
              </p:cNvGraphicFramePr>
              <p:nvPr>
                <p:extLst/>
              </p:nvPr>
            </p:nvGraphicFramePr>
            <p:xfrm>
              <a:off x="899592" y="3573016"/>
              <a:ext cx="7109792" cy="1005840"/>
            </p:xfrm>
            <a:graphic>
              <a:graphicData uri="http://schemas.openxmlformats.org/drawingml/2006/table">
                <a:tbl>
                  <a:tblPr firstRow="1" bandRow="1">
                    <a:tableStyleId>{ED083AE6-46FA-4A59-8FB0-9F97EB10719F}</a:tableStyleId>
                  </a:tblPr>
                  <a:tblGrid>
                    <a:gridCol w="1777448">
                      <a:extLst>
                        <a:ext uri="{9D8B030D-6E8A-4147-A177-3AD203B41FA5}">
                          <a16:colId xmlns:a16="http://schemas.microsoft.com/office/drawing/2014/main" val="20000"/>
                        </a:ext>
                      </a:extLst>
                    </a:gridCol>
                    <a:gridCol w="1777448">
                      <a:extLst>
                        <a:ext uri="{9D8B030D-6E8A-4147-A177-3AD203B41FA5}">
                          <a16:colId xmlns:a16="http://schemas.microsoft.com/office/drawing/2014/main" val="20001"/>
                        </a:ext>
                      </a:extLst>
                    </a:gridCol>
                    <a:gridCol w="1777448">
                      <a:extLst>
                        <a:ext uri="{9D8B030D-6E8A-4147-A177-3AD203B41FA5}">
                          <a16:colId xmlns:a16="http://schemas.microsoft.com/office/drawing/2014/main" val="20002"/>
                        </a:ext>
                      </a:extLst>
                    </a:gridCol>
                    <a:gridCol w="1777448">
                      <a:extLst>
                        <a:ext uri="{9D8B030D-6E8A-4147-A177-3AD203B41FA5}">
                          <a16:colId xmlns:a16="http://schemas.microsoft.com/office/drawing/2014/main" val="20003"/>
                        </a:ext>
                      </a:extLst>
                    </a:gridCol>
                  </a:tblGrid>
                  <a:tr h="264029">
                    <a:tc>
                      <a:txBody>
                        <a:bodyPr/>
                        <a:lstStyle/>
                        <a:p>
                          <a:pPr algn="ctr"/>
                          <a:r>
                            <a:rPr lang="de-DE" sz="1600" dirty="0" err="1" smtClean="0">
                              <a:latin typeface="Calibri" charset="0"/>
                              <a:ea typeface="Calibri" charset="0"/>
                              <a:cs typeface="Calibri" charset="0"/>
                            </a:rPr>
                            <a:t>Teilterm</a:t>
                          </a:r>
                          <a:r>
                            <a:rPr lang="de-DE" sz="1600" dirty="0" smtClean="0">
                              <a:latin typeface="Calibri" charset="0"/>
                              <a:ea typeface="Calibri" charset="0"/>
                              <a:cs typeface="Calibri" charset="0"/>
                            </a:rPr>
                            <a:t> 1</a:t>
                          </a:r>
                          <a:endParaRPr lang="de-DE" sz="1600" dirty="0">
                            <a:latin typeface="Calibri" charset="0"/>
                            <a:ea typeface="Calibri" charset="0"/>
                            <a:cs typeface="Calibri" charset="0"/>
                          </a:endParaRPr>
                        </a:p>
                      </a:txBody>
                      <a:tcPr/>
                    </a:tc>
                    <a:tc>
                      <a:txBody>
                        <a:bodyPr/>
                        <a:lstStyle/>
                        <a:p>
                          <a:pPr algn="ctr"/>
                          <a:r>
                            <a:rPr lang="de-DE" sz="1600" dirty="0" err="1" smtClean="0">
                              <a:latin typeface="Calibri" charset="0"/>
                              <a:ea typeface="Calibri" charset="0"/>
                              <a:cs typeface="Calibri" charset="0"/>
                            </a:rPr>
                            <a:t>Teilterm</a:t>
                          </a:r>
                          <a:r>
                            <a:rPr lang="de-DE" sz="1600" dirty="0" smtClean="0">
                              <a:latin typeface="Calibri" charset="0"/>
                              <a:ea typeface="Calibri" charset="0"/>
                              <a:cs typeface="Calibri" charset="0"/>
                            </a:rPr>
                            <a:t> 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Operation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Neuer</a:t>
                          </a:r>
                          <a:r>
                            <a:rPr lang="de-DE" sz="1600" baseline="0" dirty="0" smtClean="0">
                              <a:latin typeface="Calibri" charset="0"/>
                              <a:ea typeface="Calibri" charset="0"/>
                              <a:cs typeface="Calibri" charset="0"/>
                            </a:rPr>
                            <a:t> Term</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0"/>
                      </a:ext>
                    </a:extLst>
                  </a:tr>
                  <a:tr h="264029">
                    <a:tc>
                      <a:txBody>
                        <a:bodyPr/>
                        <a:lstStyle/>
                        <a:p>
                          <a:pPr algn="ctr"/>
                          <a:r>
                            <a:rPr lang="de-DE" sz="1600" dirty="0" smtClean="0">
                              <a:latin typeface="Calibri" charset="0"/>
                              <a:ea typeface="Calibri" charset="0"/>
                              <a:cs typeface="Calibri" charset="0"/>
                            </a:rPr>
                            <a:t>12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x</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Addition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12 + x</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1"/>
                      </a:ext>
                    </a:extLst>
                  </a:tr>
                  <a:tr h="264029">
                    <a:tc>
                      <a:txBody>
                        <a:bodyPr/>
                        <a:lstStyle/>
                        <a:p>
                          <a:pPr algn="ctr"/>
                          <a:r>
                            <a:rPr lang="de-DE" sz="1600" dirty="0" smtClean="0">
                              <a:latin typeface="Calibri" charset="0"/>
                              <a:ea typeface="Calibri" charset="0"/>
                              <a:cs typeface="Calibri" charset="0"/>
                            </a:rPr>
                            <a:t>12</a:t>
                          </a:r>
                          <a:r>
                            <a:rPr lang="de-DE" sz="1600" baseline="0" dirty="0" smtClean="0">
                              <a:latin typeface="Calibri" charset="0"/>
                              <a:ea typeface="Calibri" charset="0"/>
                              <a:cs typeface="Calibri" charset="0"/>
                            </a:rPr>
                            <a:t> + x</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c - d</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Multiplikation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(12 + x)</a:t>
                          </a:r>
                          <a:r>
                            <a:rPr lang="de-DE" sz="1600" b="0" dirty="0" smtClean="0">
                              <a:latin typeface="Calibri" charset="0"/>
                              <a:ea typeface="Calibri" charset="0"/>
                              <a:cs typeface="Calibri" charset="0"/>
                            </a:rPr>
                            <a:t> </a:t>
                          </a:r>
                          <a14:m>
                            <m:oMath xmlns:m="http://schemas.openxmlformats.org/officeDocument/2006/math">
                              <m:r>
                                <a:rPr lang="de-DE" sz="1600" b="0" i="1" smtClean="0">
                                  <a:latin typeface="Cambria Math" charset="0"/>
                                  <a:ea typeface="Calibri" charset="0"/>
                                  <a:cs typeface="Calibri" charset="0"/>
                                </a:rPr>
                                <m:t>∙</m:t>
                              </m:r>
                            </m:oMath>
                          </a14:m>
                          <a:r>
                            <a:rPr lang="de-DE" sz="1600" dirty="0" smtClean="0">
                              <a:latin typeface="Calibri" charset="0"/>
                              <a:ea typeface="Calibri" charset="0"/>
                              <a:cs typeface="Calibri" charset="0"/>
                            </a:rPr>
                            <a:t> (c - d)</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2"/>
                      </a:ext>
                    </a:extLst>
                  </a:tr>
                </a:tbl>
              </a:graphicData>
            </a:graphic>
          </p:graphicFrame>
        </mc:Choice>
        <mc:Fallback xmlns="">
          <p:graphicFrame>
            <p:nvGraphicFramePr>
              <p:cNvPr id="15" name="Tabelle 14"/>
              <p:cNvGraphicFramePr>
                <a:graphicFrameLocks noGrp="1"/>
              </p:cNvGraphicFramePr>
              <p:nvPr>
                <p:extLst/>
              </p:nvPr>
            </p:nvGraphicFramePr>
            <p:xfrm>
              <a:off x="899592" y="3573016"/>
              <a:ext cx="7109792" cy="1005840"/>
            </p:xfrm>
            <a:graphic>
              <a:graphicData uri="http://schemas.openxmlformats.org/drawingml/2006/table">
                <a:tbl>
                  <a:tblPr firstRow="1" bandRow="1">
                    <a:tableStyleId>{ED083AE6-46FA-4A59-8FB0-9F97EB10719F}</a:tableStyleId>
                  </a:tblPr>
                  <a:tblGrid>
                    <a:gridCol w="1777448"/>
                    <a:gridCol w="1777448"/>
                    <a:gridCol w="1777448"/>
                    <a:gridCol w="1777448"/>
                  </a:tblGrid>
                  <a:tr h="335280">
                    <a:tc>
                      <a:txBody>
                        <a:bodyPr/>
                        <a:lstStyle/>
                        <a:p>
                          <a:pPr algn="ctr"/>
                          <a:r>
                            <a:rPr lang="de-DE" sz="1600" dirty="0" err="1" smtClean="0">
                              <a:latin typeface="Calibri" charset="0"/>
                              <a:ea typeface="Calibri" charset="0"/>
                              <a:cs typeface="Calibri" charset="0"/>
                            </a:rPr>
                            <a:t>Teilterm</a:t>
                          </a:r>
                          <a:r>
                            <a:rPr lang="de-DE" sz="1600" dirty="0" smtClean="0">
                              <a:latin typeface="Calibri" charset="0"/>
                              <a:ea typeface="Calibri" charset="0"/>
                              <a:cs typeface="Calibri" charset="0"/>
                            </a:rPr>
                            <a:t> 1</a:t>
                          </a:r>
                          <a:endParaRPr lang="de-DE" sz="1600" dirty="0">
                            <a:latin typeface="Calibri" charset="0"/>
                            <a:ea typeface="Calibri" charset="0"/>
                            <a:cs typeface="Calibri" charset="0"/>
                          </a:endParaRPr>
                        </a:p>
                      </a:txBody>
                      <a:tcPr/>
                    </a:tc>
                    <a:tc>
                      <a:txBody>
                        <a:bodyPr/>
                        <a:lstStyle/>
                        <a:p>
                          <a:pPr algn="ctr"/>
                          <a:r>
                            <a:rPr lang="de-DE" sz="1600" dirty="0" err="1" smtClean="0">
                              <a:latin typeface="Calibri" charset="0"/>
                              <a:ea typeface="Calibri" charset="0"/>
                              <a:cs typeface="Calibri" charset="0"/>
                            </a:rPr>
                            <a:t>Teilterm</a:t>
                          </a:r>
                          <a:r>
                            <a:rPr lang="de-DE" sz="1600" dirty="0" smtClean="0">
                              <a:latin typeface="Calibri" charset="0"/>
                              <a:ea typeface="Calibri" charset="0"/>
                              <a:cs typeface="Calibri" charset="0"/>
                            </a:rPr>
                            <a:t> 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Operation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Neuer</a:t>
                          </a:r>
                          <a:r>
                            <a:rPr lang="de-DE" sz="1600" baseline="0" dirty="0" smtClean="0">
                              <a:latin typeface="Calibri" charset="0"/>
                              <a:ea typeface="Calibri" charset="0"/>
                              <a:cs typeface="Calibri" charset="0"/>
                            </a:rPr>
                            <a:t> Term</a:t>
                          </a:r>
                          <a:endParaRPr lang="de-DE" sz="1600" dirty="0">
                            <a:latin typeface="Calibri" charset="0"/>
                            <a:ea typeface="Calibri" charset="0"/>
                            <a:cs typeface="Calibri" charset="0"/>
                          </a:endParaRPr>
                        </a:p>
                      </a:txBody>
                      <a:tcPr/>
                    </a:tc>
                  </a:tr>
                  <a:tr h="335280">
                    <a:tc>
                      <a:txBody>
                        <a:bodyPr/>
                        <a:lstStyle/>
                        <a:p>
                          <a:pPr algn="ctr"/>
                          <a:r>
                            <a:rPr lang="de-DE" sz="1600" dirty="0" smtClean="0">
                              <a:latin typeface="Calibri" charset="0"/>
                              <a:ea typeface="Calibri" charset="0"/>
                              <a:cs typeface="Calibri" charset="0"/>
                            </a:rPr>
                            <a:t>12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x</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Addition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12 </a:t>
                          </a:r>
                          <a:r>
                            <a:rPr lang="de-DE" sz="1600" dirty="0" smtClean="0">
                              <a:latin typeface="Calibri" charset="0"/>
                              <a:ea typeface="Calibri" charset="0"/>
                              <a:cs typeface="Calibri" charset="0"/>
                            </a:rPr>
                            <a:t>+ </a:t>
                          </a:r>
                          <a:r>
                            <a:rPr lang="de-DE" sz="1600" dirty="0" smtClean="0">
                              <a:latin typeface="Calibri" charset="0"/>
                              <a:ea typeface="Calibri" charset="0"/>
                              <a:cs typeface="Calibri" charset="0"/>
                            </a:rPr>
                            <a:t>x</a:t>
                          </a:r>
                          <a:endParaRPr lang="de-DE" sz="1600" dirty="0">
                            <a:latin typeface="Calibri" charset="0"/>
                            <a:ea typeface="Calibri" charset="0"/>
                            <a:cs typeface="Calibri" charset="0"/>
                          </a:endParaRPr>
                        </a:p>
                      </a:txBody>
                      <a:tcPr/>
                    </a:tc>
                  </a:tr>
                  <a:tr h="335280">
                    <a:tc>
                      <a:txBody>
                        <a:bodyPr/>
                        <a:lstStyle/>
                        <a:p>
                          <a:pPr algn="ctr"/>
                          <a:r>
                            <a:rPr lang="de-DE" sz="1600" dirty="0" smtClean="0">
                              <a:latin typeface="Calibri" charset="0"/>
                              <a:ea typeface="Calibri" charset="0"/>
                              <a:cs typeface="Calibri" charset="0"/>
                            </a:rPr>
                            <a:t>12</a:t>
                          </a:r>
                          <a:r>
                            <a:rPr lang="de-DE" sz="1600" baseline="0" dirty="0" smtClean="0">
                              <a:latin typeface="Calibri" charset="0"/>
                              <a:ea typeface="Calibri" charset="0"/>
                              <a:cs typeface="Calibri" charset="0"/>
                            </a:rPr>
                            <a:t> + x</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c - d</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Multiplikation</a:t>
                          </a:r>
                          <a:endParaRPr lang="de-DE" sz="1600" dirty="0">
                            <a:latin typeface="Calibri" charset="0"/>
                            <a:ea typeface="Calibri" charset="0"/>
                            <a:cs typeface="Calibri" charset="0"/>
                          </a:endParaRPr>
                        </a:p>
                      </a:txBody>
                      <a:tcPr/>
                    </a:tc>
                    <a:tc>
                      <a:txBody>
                        <a:bodyPr/>
                        <a:lstStyle/>
                        <a:p>
                          <a:endParaRPr lang="de-DE"/>
                        </a:p>
                      </a:txBody>
                      <a:tcPr>
                        <a:blipFill rotWithShape="0">
                          <a:blip r:embed="rId3"/>
                          <a:stretch>
                            <a:fillRect l="-300000" t="-207273" r="-1027" b="-21818"/>
                          </a:stretch>
                        </a:blipFill>
                      </a:tcPr>
                    </a:tc>
                  </a:tr>
                </a:tbl>
              </a:graphicData>
            </a:graphic>
          </p:graphicFrame>
        </mc:Fallback>
      </mc:AlternateContent>
      <p:sp>
        <p:nvSpPr>
          <p:cNvPr id="5" name="Textfeld 4"/>
          <p:cNvSpPr txBox="1"/>
          <p:nvPr/>
        </p:nvSpPr>
        <p:spPr>
          <a:xfrm>
            <a:off x="6804248" y="2534707"/>
            <a:ext cx="2304256" cy="246221"/>
          </a:xfrm>
          <a:prstGeom prst="rect">
            <a:avLst/>
          </a:prstGeom>
          <a:noFill/>
        </p:spPr>
        <p:txBody>
          <a:bodyPr wrap="square" rtlCol="0">
            <a:spAutoFit/>
          </a:bodyPr>
          <a:lstStyle/>
          <a:p>
            <a:r>
              <a:rPr lang="de-DE" sz="1000" dirty="0" smtClean="0">
                <a:latin typeface="Calibri" charset="0"/>
                <a:ea typeface="Calibri" charset="0"/>
                <a:cs typeface="Calibri" charset="0"/>
              </a:rPr>
              <a:t>Gottwald, Kästner, Rudolph, 1995, S. 41</a:t>
            </a:r>
            <a:endParaRPr lang="de-DE" sz="1000" dirty="0">
              <a:latin typeface="Calibri" charset="0"/>
              <a:ea typeface="Calibri" charset="0"/>
              <a:cs typeface="Calibri" charset="0"/>
            </a:endParaRPr>
          </a:p>
        </p:txBody>
      </p:sp>
    </p:spTree>
    <p:extLst>
      <p:ext uri="{BB962C8B-B14F-4D97-AF65-F5344CB8AC3E}">
        <p14:creationId xmlns:p14="http://schemas.microsoft.com/office/powerpoint/2010/main" val="817100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Inhaltsplatzhalter 2"/>
          <p:cNvSpPr>
            <a:spLocks noGrp="1"/>
          </p:cNvSpPr>
          <p:nvPr>
            <p:ph idx="17"/>
          </p:nvPr>
        </p:nvSpPr>
        <p:spPr/>
        <p:txBody>
          <a:bodyPr/>
          <a:lstStyle/>
          <a:p>
            <a:r>
              <a:rPr lang="de-DE" dirty="0">
                <a:solidFill>
                  <a:schemeClr val="tx1">
                    <a:lumMod val="50000"/>
                    <a:lumOff val="50000"/>
                  </a:schemeClr>
                </a:solidFill>
              </a:rPr>
              <a:t>Aufbau der folgenden Präsentation zum Baustein 1</a:t>
            </a:r>
            <a:endParaRPr lang="de-DE" dirty="0"/>
          </a:p>
        </p:txBody>
      </p:sp>
      <p:sp>
        <p:nvSpPr>
          <p:cNvPr id="2" name="Titel 1"/>
          <p:cNvSpPr>
            <a:spLocks noGrp="1"/>
          </p:cNvSpPr>
          <p:nvPr>
            <p:ph type="title"/>
          </p:nvPr>
        </p:nvSpPr>
        <p:spPr/>
        <p:txBody>
          <a:bodyPr>
            <a:noAutofit/>
          </a:bodyPr>
          <a:lstStyle/>
          <a:p>
            <a:r>
              <a:rPr lang="de-DE" sz="2000" dirty="0" smtClean="0">
                <a:solidFill>
                  <a:schemeClr val="tx1">
                    <a:lumMod val="50000"/>
                    <a:lumOff val="50000"/>
                  </a:schemeClr>
                </a:solidFill>
              </a:rPr>
              <a:t>Einführung von Variablentermen </a:t>
            </a:r>
            <a:r>
              <a:rPr lang="mr-IN" sz="2000" dirty="0" smtClean="0">
                <a:solidFill>
                  <a:schemeClr val="tx1">
                    <a:lumMod val="50000"/>
                    <a:lumOff val="50000"/>
                  </a:schemeClr>
                </a:solidFill>
              </a:rPr>
              <a:t>–</a:t>
            </a:r>
            <a:r>
              <a:rPr lang="de-DE" sz="2000" dirty="0" smtClean="0">
                <a:solidFill>
                  <a:schemeClr val="tx1">
                    <a:lumMod val="50000"/>
                    <a:lumOff val="50000"/>
                  </a:schemeClr>
                </a:solidFill>
              </a:rPr>
              <a:t> Für fachfremd Unterrichtende</a:t>
            </a:r>
            <a:endParaRPr lang="de-DE" sz="2000" dirty="0">
              <a:solidFill>
                <a:schemeClr val="tx1">
                  <a:lumMod val="50000"/>
                  <a:lumOff val="50000"/>
                </a:schemeClr>
              </a:solidFill>
            </a:endParaRPr>
          </a:p>
        </p:txBody>
      </p:sp>
      <p:sp>
        <p:nvSpPr>
          <p:cNvPr id="4" name="Inhaltsplatzhalter 3"/>
          <p:cNvSpPr>
            <a:spLocks noGrp="1"/>
          </p:cNvSpPr>
          <p:nvPr>
            <p:ph idx="1"/>
          </p:nvPr>
        </p:nvSpPr>
        <p:spPr/>
        <p:txBody>
          <a:bodyPr>
            <a:normAutofit fontScale="92500" lnSpcReduction="10000"/>
          </a:bodyPr>
          <a:lstStyle/>
          <a:p>
            <a:pPr marL="0" indent="0">
              <a:buNone/>
            </a:pPr>
            <a:r>
              <a:rPr lang="de-DE" dirty="0" smtClean="0"/>
              <a:t>Die Präsentation enthält die folgenden Abschnitte mit unterschiedlichen Zielsetzungen. Die Abschnitte werden dabei über einleitende Folien mit Hinweisen zur Moderation voneinander getrennt.</a:t>
            </a:r>
          </a:p>
          <a:p>
            <a:pPr marL="342900"/>
            <a:r>
              <a:rPr lang="de-DE" dirty="0" smtClean="0"/>
              <a:t>Begrüßung (Startfolie)</a:t>
            </a:r>
          </a:p>
          <a:p>
            <a:pPr marL="342900"/>
            <a:r>
              <a:rPr lang="de-DE" dirty="0" smtClean="0"/>
              <a:t>Aufbau der Fortbildung und Zielsetzung der Fortbildung mit den Bausteinen 0 [Vorbereitung vor der Fortbildung], 1 [eigentlicher Start des Fortbildungstages], 2 und 3.</a:t>
            </a:r>
          </a:p>
          <a:p>
            <a:pPr marL="342900"/>
            <a:r>
              <a:rPr lang="de-DE" dirty="0" smtClean="0"/>
              <a:t>Zielsetzung und Ablauf des Bausteins 1 mit den folgenden Unterabschnitten:</a:t>
            </a:r>
          </a:p>
          <a:p>
            <a:pPr lvl="1"/>
            <a:r>
              <a:rPr lang="de-DE" dirty="0" smtClean="0"/>
              <a:t>Input zum Vorstellen wesentlicher Ziele des </a:t>
            </a:r>
            <a:r>
              <a:rPr lang="de-DE" dirty="0" err="1" smtClean="0"/>
              <a:t>Algebraunterrichts</a:t>
            </a:r>
            <a:r>
              <a:rPr lang="de-DE" dirty="0" smtClean="0"/>
              <a:t> an Beispielaktivitäten zu Variablentermen aus dem Mathematikunterricht der Sekundarstufe I</a:t>
            </a:r>
          </a:p>
          <a:p>
            <a:pPr lvl="1"/>
            <a:r>
              <a:rPr lang="de-DE" dirty="0" smtClean="0"/>
              <a:t>Eigenarbeitsphase zu weiteren Beispielaktivitäten zu Variablentermen</a:t>
            </a:r>
          </a:p>
          <a:p>
            <a:pPr lvl="1"/>
            <a:r>
              <a:rPr lang="de-DE" dirty="0"/>
              <a:t>g</a:t>
            </a:r>
            <a:r>
              <a:rPr lang="de-DE" dirty="0" smtClean="0"/>
              <a:t>emeinsame Reflexion zur Frage: Was sollen sich Schülerinnen und Schüler unter einem Variablenterm vorstellen? – Gemeinsame Formulierung einer Antwort</a:t>
            </a:r>
          </a:p>
          <a:p>
            <a:r>
              <a:rPr lang="de-DE" dirty="0" smtClean="0"/>
              <a:t>Die Bausteine 2 und 3 greifen die gemeinsam erarbeitete Antwort aus Baustein 1 auf.</a:t>
            </a:r>
          </a:p>
          <a:p>
            <a:pPr lvl="1"/>
            <a:endParaRPr lang="de-DE" dirty="0" smtClean="0"/>
          </a:p>
          <a:p>
            <a:pPr marL="0" indent="0">
              <a:buNone/>
            </a:pPr>
            <a:endParaRPr lang="de-DE" dirty="0"/>
          </a:p>
        </p:txBody>
      </p:sp>
    </p:spTree>
    <p:extLst>
      <p:ext uri="{BB962C8B-B14F-4D97-AF65-F5344CB8AC3E}">
        <p14:creationId xmlns:p14="http://schemas.microsoft.com/office/powerpoint/2010/main" val="13096845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r>
              <a:rPr lang="de-DE" dirty="0" smtClean="0"/>
              <a:t>Terme können aus Teiltermen zusammengebaut werden:</a:t>
            </a:r>
          </a:p>
          <a:p>
            <a:pPr marL="457200" lvl="1" indent="0">
              <a:buNone/>
            </a:pPr>
            <a:endParaRPr lang="de-DE" dirty="0" smtClean="0"/>
          </a:p>
          <a:p>
            <a:pPr marL="457200" lvl="1" indent="0">
              <a:buNone/>
            </a:pPr>
            <a:endParaRPr lang="de-DE" dirty="0"/>
          </a:p>
          <a:p>
            <a:pPr marL="457200" lvl="1" indent="0">
              <a:buNone/>
            </a:pPr>
            <a:endParaRPr lang="de-DE" sz="900" dirty="0" smtClean="0"/>
          </a:p>
          <a:p>
            <a:endParaRPr lang="de-DE" dirty="0" smtClean="0"/>
          </a:p>
          <a:p>
            <a:r>
              <a:rPr lang="de-DE" dirty="0" smtClean="0"/>
              <a:t>Die Reihenfolge der Teilterme ist wichtig, weil nicht alle Operationen kommutativ sind.</a:t>
            </a:r>
          </a:p>
        </p:txBody>
      </p:sp>
      <p:sp>
        <p:nvSpPr>
          <p:cNvPr id="2" name="Titel 1"/>
          <p:cNvSpPr>
            <a:spLocks noGrp="1"/>
          </p:cNvSpPr>
          <p:nvPr>
            <p:ph type="title"/>
          </p:nvPr>
        </p:nvSpPr>
        <p:spPr/>
        <p:txBody>
          <a:bodyPr>
            <a:normAutofit fontScale="90000"/>
          </a:bodyPr>
          <a:lstStyle/>
          <a:p>
            <a:pPr algn="ctr"/>
            <a:r>
              <a:rPr lang="de-DE" dirty="0" smtClean="0"/>
              <a:t>Terme – Beispiele</a:t>
            </a:r>
            <a:endParaRPr lang="de-DE" dirty="0"/>
          </a:p>
        </p:txBody>
      </p:sp>
      <mc:AlternateContent xmlns:mc="http://schemas.openxmlformats.org/markup-compatibility/2006" xmlns:a14="http://schemas.microsoft.com/office/drawing/2010/main">
        <mc:Choice Requires="a14">
          <p:graphicFrame>
            <p:nvGraphicFramePr>
              <p:cNvPr id="6" name="Tabelle 5"/>
              <p:cNvGraphicFramePr>
                <a:graphicFrameLocks noGrp="1"/>
              </p:cNvGraphicFramePr>
              <p:nvPr>
                <p:extLst>
                  <p:ext uri="{D42A27DB-BD31-4B8C-83A1-F6EECF244321}">
                    <p14:modId xmlns:p14="http://schemas.microsoft.com/office/powerpoint/2010/main" val="14779536"/>
                  </p:ext>
                </p:extLst>
              </p:nvPr>
            </p:nvGraphicFramePr>
            <p:xfrm>
              <a:off x="1043608" y="1628800"/>
              <a:ext cx="7109792" cy="1005840"/>
            </p:xfrm>
            <a:graphic>
              <a:graphicData uri="http://schemas.openxmlformats.org/drawingml/2006/table">
                <a:tbl>
                  <a:tblPr firstRow="1" bandRow="1">
                    <a:tableStyleId>{ED083AE6-46FA-4A59-8FB0-9F97EB10719F}</a:tableStyleId>
                  </a:tblPr>
                  <a:tblGrid>
                    <a:gridCol w="1777448">
                      <a:extLst>
                        <a:ext uri="{9D8B030D-6E8A-4147-A177-3AD203B41FA5}">
                          <a16:colId xmlns:a16="http://schemas.microsoft.com/office/drawing/2014/main" val="20000"/>
                        </a:ext>
                      </a:extLst>
                    </a:gridCol>
                    <a:gridCol w="1777448">
                      <a:extLst>
                        <a:ext uri="{9D8B030D-6E8A-4147-A177-3AD203B41FA5}">
                          <a16:colId xmlns:a16="http://schemas.microsoft.com/office/drawing/2014/main" val="20001"/>
                        </a:ext>
                      </a:extLst>
                    </a:gridCol>
                    <a:gridCol w="1777448">
                      <a:extLst>
                        <a:ext uri="{9D8B030D-6E8A-4147-A177-3AD203B41FA5}">
                          <a16:colId xmlns:a16="http://schemas.microsoft.com/office/drawing/2014/main" val="20002"/>
                        </a:ext>
                      </a:extLst>
                    </a:gridCol>
                    <a:gridCol w="1777448">
                      <a:extLst>
                        <a:ext uri="{9D8B030D-6E8A-4147-A177-3AD203B41FA5}">
                          <a16:colId xmlns:a16="http://schemas.microsoft.com/office/drawing/2014/main" val="20003"/>
                        </a:ext>
                      </a:extLst>
                    </a:gridCol>
                  </a:tblGrid>
                  <a:tr h="264029">
                    <a:tc>
                      <a:txBody>
                        <a:bodyPr/>
                        <a:lstStyle/>
                        <a:p>
                          <a:pPr algn="ctr"/>
                          <a:r>
                            <a:rPr lang="de-DE" sz="1600" dirty="0" err="1" smtClean="0">
                              <a:latin typeface="Calibri" charset="0"/>
                              <a:ea typeface="Calibri" charset="0"/>
                              <a:cs typeface="Calibri" charset="0"/>
                            </a:rPr>
                            <a:t>Teilterm</a:t>
                          </a:r>
                          <a:r>
                            <a:rPr lang="de-DE" sz="1600" dirty="0" smtClean="0">
                              <a:latin typeface="Calibri" charset="0"/>
                              <a:ea typeface="Calibri" charset="0"/>
                              <a:cs typeface="Calibri" charset="0"/>
                            </a:rPr>
                            <a:t> 1</a:t>
                          </a:r>
                          <a:endParaRPr lang="de-DE" sz="1600" dirty="0">
                            <a:latin typeface="Calibri" charset="0"/>
                            <a:ea typeface="Calibri" charset="0"/>
                            <a:cs typeface="Calibri" charset="0"/>
                          </a:endParaRPr>
                        </a:p>
                      </a:txBody>
                      <a:tcPr/>
                    </a:tc>
                    <a:tc>
                      <a:txBody>
                        <a:bodyPr/>
                        <a:lstStyle/>
                        <a:p>
                          <a:pPr algn="ctr"/>
                          <a:r>
                            <a:rPr lang="de-DE" sz="1600" dirty="0" err="1" smtClean="0">
                              <a:latin typeface="Calibri" charset="0"/>
                              <a:ea typeface="Calibri" charset="0"/>
                              <a:cs typeface="Calibri" charset="0"/>
                            </a:rPr>
                            <a:t>Teilterm</a:t>
                          </a:r>
                          <a:r>
                            <a:rPr lang="de-DE" sz="1600" dirty="0" smtClean="0">
                              <a:latin typeface="Calibri" charset="0"/>
                              <a:ea typeface="Calibri" charset="0"/>
                              <a:cs typeface="Calibri" charset="0"/>
                            </a:rPr>
                            <a:t> 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Operation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Neuer</a:t>
                          </a:r>
                          <a:r>
                            <a:rPr lang="de-DE" sz="1600" baseline="0" dirty="0" smtClean="0">
                              <a:latin typeface="Calibri" charset="0"/>
                              <a:ea typeface="Calibri" charset="0"/>
                              <a:cs typeface="Calibri" charset="0"/>
                            </a:rPr>
                            <a:t> Term</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0"/>
                      </a:ext>
                    </a:extLst>
                  </a:tr>
                  <a:tr h="264029">
                    <a:tc>
                      <a:txBody>
                        <a:bodyPr/>
                        <a:lstStyle/>
                        <a:p>
                          <a:pPr algn="ctr"/>
                          <a:r>
                            <a:rPr lang="de-DE" sz="1600" dirty="0" smtClean="0">
                              <a:latin typeface="Calibri" charset="0"/>
                              <a:ea typeface="Calibri" charset="0"/>
                              <a:cs typeface="Calibri" charset="0"/>
                            </a:rPr>
                            <a:t>12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x</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Addition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12 + x</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1"/>
                      </a:ext>
                    </a:extLst>
                  </a:tr>
                  <a:tr h="264029">
                    <a:tc>
                      <a:txBody>
                        <a:bodyPr/>
                        <a:lstStyle/>
                        <a:p>
                          <a:pPr algn="ctr"/>
                          <a:r>
                            <a:rPr lang="de-DE" sz="1600" dirty="0" smtClean="0">
                              <a:latin typeface="Calibri" charset="0"/>
                              <a:ea typeface="Calibri" charset="0"/>
                              <a:cs typeface="Calibri" charset="0"/>
                            </a:rPr>
                            <a:t>12</a:t>
                          </a:r>
                          <a:r>
                            <a:rPr lang="de-DE" sz="1600" baseline="0" dirty="0" smtClean="0">
                              <a:latin typeface="Calibri" charset="0"/>
                              <a:ea typeface="Calibri" charset="0"/>
                              <a:cs typeface="Calibri" charset="0"/>
                            </a:rPr>
                            <a:t> + x</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c - d</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Multiplikation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(12 + x)</a:t>
                          </a:r>
                          <a:r>
                            <a:rPr lang="de-DE" sz="1600" b="0" dirty="0" smtClean="0">
                              <a:latin typeface="Calibri" charset="0"/>
                              <a:ea typeface="Calibri" charset="0"/>
                              <a:cs typeface="Calibri" charset="0"/>
                            </a:rPr>
                            <a:t> </a:t>
                          </a:r>
                          <a14:m>
                            <m:oMath xmlns:m="http://schemas.openxmlformats.org/officeDocument/2006/math">
                              <m:r>
                                <a:rPr lang="de-DE" sz="1600" b="0" i="1" smtClean="0">
                                  <a:latin typeface="Cambria Math" charset="0"/>
                                  <a:ea typeface="Calibri" charset="0"/>
                                  <a:cs typeface="Calibri" charset="0"/>
                                </a:rPr>
                                <m:t>∙</m:t>
                              </m:r>
                            </m:oMath>
                          </a14:m>
                          <a:r>
                            <a:rPr lang="de-DE" sz="1600" dirty="0" smtClean="0">
                              <a:latin typeface="Calibri" charset="0"/>
                              <a:ea typeface="Calibri" charset="0"/>
                              <a:cs typeface="Calibri" charset="0"/>
                            </a:rPr>
                            <a:t> (c – d)</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2"/>
                      </a:ext>
                    </a:extLst>
                  </a:tr>
                </a:tbl>
              </a:graphicData>
            </a:graphic>
          </p:graphicFrame>
        </mc:Choice>
        <mc:Fallback xmlns="">
          <p:graphicFrame>
            <p:nvGraphicFramePr>
              <p:cNvPr id="6" name="Tabelle 5"/>
              <p:cNvGraphicFramePr>
                <a:graphicFrameLocks noGrp="1"/>
              </p:cNvGraphicFramePr>
              <p:nvPr>
                <p:extLst>
                  <p:ext uri="{D42A27DB-BD31-4B8C-83A1-F6EECF244321}">
                    <p14:modId xmlns:p14="http://schemas.microsoft.com/office/powerpoint/2010/main" val="14779536"/>
                  </p:ext>
                </p:extLst>
              </p:nvPr>
            </p:nvGraphicFramePr>
            <p:xfrm>
              <a:off x="1043608" y="1628800"/>
              <a:ext cx="7109792" cy="1005840"/>
            </p:xfrm>
            <a:graphic>
              <a:graphicData uri="http://schemas.openxmlformats.org/drawingml/2006/table">
                <a:tbl>
                  <a:tblPr firstRow="1" bandRow="1">
                    <a:tableStyleId>{ED083AE6-46FA-4A59-8FB0-9F97EB10719F}</a:tableStyleId>
                  </a:tblPr>
                  <a:tblGrid>
                    <a:gridCol w="1777448"/>
                    <a:gridCol w="1777448"/>
                    <a:gridCol w="1777448"/>
                    <a:gridCol w="1777448"/>
                  </a:tblGrid>
                  <a:tr h="335280">
                    <a:tc>
                      <a:txBody>
                        <a:bodyPr/>
                        <a:lstStyle/>
                        <a:p>
                          <a:pPr algn="ctr"/>
                          <a:r>
                            <a:rPr lang="de-DE" sz="1600" dirty="0" err="1" smtClean="0">
                              <a:latin typeface="Calibri" charset="0"/>
                              <a:ea typeface="Calibri" charset="0"/>
                              <a:cs typeface="Calibri" charset="0"/>
                            </a:rPr>
                            <a:t>Teilterm</a:t>
                          </a:r>
                          <a:r>
                            <a:rPr lang="de-DE" sz="1600" dirty="0" smtClean="0">
                              <a:latin typeface="Calibri" charset="0"/>
                              <a:ea typeface="Calibri" charset="0"/>
                              <a:cs typeface="Calibri" charset="0"/>
                            </a:rPr>
                            <a:t> 1</a:t>
                          </a:r>
                          <a:endParaRPr lang="de-DE" sz="1600" dirty="0">
                            <a:latin typeface="Calibri" charset="0"/>
                            <a:ea typeface="Calibri" charset="0"/>
                            <a:cs typeface="Calibri" charset="0"/>
                          </a:endParaRPr>
                        </a:p>
                      </a:txBody>
                      <a:tcPr/>
                    </a:tc>
                    <a:tc>
                      <a:txBody>
                        <a:bodyPr/>
                        <a:lstStyle/>
                        <a:p>
                          <a:pPr algn="ctr"/>
                          <a:r>
                            <a:rPr lang="de-DE" sz="1600" dirty="0" err="1" smtClean="0">
                              <a:latin typeface="Calibri" charset="0"/>
                              <a:ea typeface="Calibri" charset="0"/>
                              <a:cs typeface="Calibri" charset="0"/>
                            </a:rPr>
                            <a:t>Teilterm</a:t>
                          </a:r>
                          <a:r>
                            <a:rPr lang="de-DE" sz="1600" dirty="0" smtClean="0">
                              <a:latin typeface="Calibri" charset="0"/>
                              <a:ea typeface="Calibri" charset="0"/>
                              <a:cs typeface="Calibri" charset="0"/>
                            </a:rPr>
                            <a:t> 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Operation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Neuer</a:t>
                          </a:r>
                          <a:r>
                            <a:rPr lang="de-DE" sz="1600" baseline="0" dirty="0" smtClean="0">
                              <a:latin typeface="Calibri" charset="0"/>
                              <a:ea typeface="Calibri" charset="0"/>
                              <a:cs typeface="Calibri" charset="0"/>
                            </a:rPr>
                            <a:t> Term</a:t>
                          </a:r>
                          <a:endParaRPr lang="de-DE" sz="1600" dirty="0">
                            <a:latin typeface="Calibri" charset="0"/>
                            <a:ea typeface="Calibri" charset="0"/>
                            <a:cs typeface="Calibri" charset="0"/>
                          </a:endParaRPr>
                        </a:p>
                      </a:txBody>
                      <a:tcPr/>
                    </a:tc>
                  </a:tr>
                  <a:tr h="335280">
                    <a:tc>
                      <a:txBody>
                        <a:bodyPr/>
                        <a:lstStyle/>
                        <a:p>
                          <a:pPr algn="ctr"/>
                          <a:r>
                            <a:rPr lang="de-DE" sz="1600" dirty="0" smtClean="0">
                              <a:latin typeface="Calibri" charset="0"/>
                              <a:ea typeface="Calibri" charset="0"/>
                              <a:cs typeface="Calibri" charset="0"/>
                            </a:rPr>
                            <a:t>12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x</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Addition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12 + x</a:t>
                          </a:r>
                          <a:endParaRPr lang="de-DE" sz="1600" dirty="0">
                            <a:latin typeface="Calibri" charset="0"/>
                            <a:ea typeface="Calibri" charset="0"/>
                            <a:cs typeface="Calibri" charset="0"/>
                          </a:endParaRPr>
                        </a:p>
                      </a:txBody>
                      <a:tcPr/>
                    </a:tc>
                  </a:tr>
                  <a:tr h="335280">
                    <a:tc>
                      <a:txBody>
                        <a:bodyPr/>
                        <a:lstStyle/>
                        <a:p>
                          <a:pPr algn="ctr"/>
                          <a:r>
                            <a:rPr lang="de-DE" sz="1600" dirty="0" smtClean="0">
                              <a:latin typeface="Calibri" charset="0"/>
                              <a:ea typeface="Calibri" charset="0"/>
                              <a:cs typeface="Calibri" charset="0"/>
                            </a:rPr>
                            <a:t>12</a:t>
                          </a:r>
                          <a:r>
                            <a:rPr lang="de-DE" sz="1600" baseline="0" dirty="0" smtClean="0">
                              <a:latin typeface="Calibri" charset="0"/>
                              <a:ea typeface="Calibri" charset="0"/>
                              <a:cs typeface="Calibri" charset="0"/>
                            </a:rPr>
                            <a:t> + x</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c - d</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Multiplikation</a:t>
                          </a:r>
                          <a:endParaRPr lang="de-DE" sz="1600" dirty="0">
                            <a:latin typeface="Calibri" charset="0"/>
                            <a:ea typeface="Calibri" charset="0"/>
                            <a:cs typeface="Calibri" charset="0"/>
                          </a:endParaRPr>
                        </a:p>
                      </a:txBody>
                      <a:tcPr/>
                    </a:tc>
                    <a:tc>
                      <a:txBody>
                        <a:bodyPr/>
                        <a:lstStyle/>
                        <a:p>
                          <a:endParaRPr lang="de-DE"/>
                        </a:p>
                      </a:txBody>
                      <a:tcPr>
                        <a:blipFill rotWithShape="0">
                          <a:blip r:embed="rId3"/>
                          <a:stretch>
                            <a:fillRect l="-300000" t="-207273" r="-1027" b="-21818"/>
                          </a:stretch>
                        </a:blipFill>
                      </a:tcPr>
                    </a:tc>
                  </a:tr>
                </a:tbl>
              </a:graphicData>
            </a:graphic>
          </p:graphicFrame>
        </mc:Fallback>
      </mc:AlternateContent>
      <p:graphicFrame>
        <p:nvGraphicFramePr>
          <p:cNvPr id="15" name="Tabelle 14"/>
          <p:cNvGraphicFramePr>
            <a:graphicFrameLocks noGrp="1"/>
          </p:cNvGraphicFramePr>
          <p:nvPr>
            <p:extLst>
              <p:ext uri="{D42A27DB-BD31-4B8C-83A1-F6EECF244321}">
                <p14:modId xmlns:p14="http://schemas.microsoft.com/office/powerpoint/2010/main" val="56155830"/>
              </p:ext>
            </p:extLst>
          </p:nvPr>
        </p:nvGraphicFramePr>
        <p:xfrm>
          <a:off x="1017104" y="4237167"/>
          <a:ext cx="7109792" cy="1676400"/>
        </p:xfrm>
        <a:graphic>
          <a:graphicData uri="http://schemas.openxmlformats.org/drawingml/2006/table">
            <a:tbl>
              <a:tblPr firstRow="1" bandRow="1">
                <a:tableStyleId>{ED083AE6-46FA-4A59-8FB0-9F97EB10719F}</a:tableStyleId>
              </a:tblPr>
              <a:tblGrid>
                <a:gridCol w="1777448">
                  <a:extLst>
                    <a:ext uri="{9D8B030D-6E8A-4147-A177-3AD203B41FA5}">
                      <a16:colId xmlns:a16="http://schemas.microsoft.com/office/drawing/2014/main" val="20000"/>
                    </a:ext>
                  </a:extLst>
                </a:gridCol>
                <a:gridCol w="1777448">
                  <a:extLst>
                    <a:ext uri="{9D8B030D-6E8A-4147-A177-3AD203B41FA5}">
                      <a16:colId xmlns:a16="http://schemas.microsoft.com/office/drawing/2014/main" val="20001"/>
                    </a:ext>
                  </a:extLst>
                </a:gridCol>
                <a:gridCol w="1777448">
                  <a:extLst>
                    <a:ext uri="{9D8B030D-6E8A-4147-A177-3AD203B41FA5}">
                      <a16:colId xmlns:a16="http://schemas.microsoft.com/office/drawing/2014/main" val="20002"/>
                    </a:ext>
                  </a:extLst>
                </a:gridCol>
                <a:gridCol w="1777448">
                  <a:extLst>
                    <a:ext uri="{9D8B030D-6E8A-4147-A177-3AD203B41FA5}">
                      <a16:colId xmlns:a16="http://schemas.microsoft.com/office/drawing/2014/main" val="20003"/>
                    </a:ext>
                  </a:extLst>
                </a:gridCol>
              </a:tblGrid>
              <a:tr h="230426">
                <a:tc>
                  <a:txBody>
                    <a:bodyPr/>
                    <a:lstStyle/>
                    <a:p>
                      <a:pPr algn="ctr"/>
                      <a:r>
                        <a:rPr lang="de-DE" sz="1600" dirty="0" err="1" smtClean="0">
                          <a:latin typeface="Calibri" charset="0"/>
                          <a:ea typeface="Calibri" charset="0"/>
                          <a:cs typeface="Calibri" charset="0"/>
                        </a:rPr>
                        <a:t>Teilterm</a:t>
                      </a:r>
                      <a:r>
                        <a:rPr lang="de-DE" sz="1600" dirty="0" smtClean="0">
                          <a:latin typeface="Calibri" charset="0"/>
                          <a:ea typeface="Calibri" charset="0"/>
                          <a:cs typeface="Calibri" charset="0"/>
                        </a:rPr>
                        <a:t> 1</a:t>
                      </a:r>
                      <a:endParaRPr lang="de-DE" sz="1600" dirty="0">
                        <a:latin typeface="Calibri" charset="0"/>
                        <a:ea typeface="Calibri" charset="0"/>
                        <a:cs typeface="Calibri" charset="0"/>
                      </a:endParaRPr>
                    </a:p>
                  </a:txBody>
                  <a:tcPr/>
                </a:tc>
                <a:tc>
                  <a:txBody>
                    <a:bodyPr/>
                    <a:lstStyle/>
                    <a:p>
                      <a:pPr algn="ctr"/>
                      <a:r>
                        <a:rPr lang="de-DE" sz="1600" dirty="0" err="1" smtClean="0">
                          <a:latin typeface="Calibri" charset="0"/>
                          <a:ea typeface="Calibri" charset="0"/>
                          <a:cs typeface="Calibri" charset="0"/>
                        </a:rPr>
                        <a:t>Teilterm</a:t>
                      </a:r>
                      <a:r>
                        <a:rPr lang="de-DE" sz="1600" dirty="0" smtClean="0">
                          <a:latin typeface="Calibri" charset="0"/>
                          <a:ea typeface="Calibri" charset="0"/>
                          <a:cs typeface="Calibri" charset="0"/>
                        </a:rPr>
                        <a:t> 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Operation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Neuer</a:t>
                      </a:r>
                      <a:r>
                        <a:rPr lang="de-DE" sz="1600" baseline="0" dirty="0" smtClean="0">
                          <a:latin typeface="Calibri" charset="0"/>
                          <a:ea typeface="Calibri" charset="0"/>
                          <a:cs typeface="Calibri" charset="0"/>
                        </a:rPr>
                        <a:t> Term</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0"/>
                  </a:ext>
                </a:extLst>
              </a:tr>
              <a:tr h="230426">
                <a:tc>
                  <a:txBody>
                    <a:bodyPr/>
                    <a:lstStyle/>
                    <a:p>
                      <a:pPr algn="ctr"/>
                      <a:r>
                        <a:rPr lang="de-DE" sz="1600" dirty="0" smtClean="0">
                          <a:latin typeface="Calibri" charset="0"/>
                          <a:ea typeface="Calibri" charset="0"/>
                          <a:cs typeface="Calibri" charset="0"/>
                        </a:rPr>
                        <a:t>12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x</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Subtraktion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12 – x</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1"/>
                  </a:ext>
                </a:extLst>
              </a:tr>
              <a:tr h="230426">
                <a:tc>
                  <a:txBody>
                    <a:bodyPr/>
                    <a:lstStyle/>
                    <a:p>
                      <a:pPr algn="ctr"/>
                      <a:r>
                        <a:rPr lang="de-DE" sz="1600" dirty="0" smtClean="0">
                          <a:latin typeface="Calibri" charset="0"/>
                          <a:ea typeface="Calibri" charset="0"/>
                          <a:cs typeface="Calibri" charset="0"/>
                        </a:rPr>
                        <a:t>x</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Subtraktion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x – 12</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2"/>
                  </a:ext>
                </a:extLst>
              </a:tr>
              <a:tr h="230426">
                <a:tc>
                  <a:txBody>
                    <a:bodyPr/>
                    <a:lstStyle/>
                    <a:p>
                      <a:pPr algn="ctr"/>
                      <a:r>
                        <a:rPr lang="de-DE" sz="1600" dirty="0" smtClean="0">
                          <a:latin typeface="Calibri" charset="0"/>
                          <a:ea typeface="Calibri" charset="0"/>
                          <a:cs typeface="Calibri" charset="0"/>
                        </a:rPr>
                        <a:t>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x</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Potenzieren</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2</a:t>
                      </a:r>
                      <a:r>
                        <a:rPr lang="de-DE" sz="1600" baseline="30000" dirty="0" smtClean="0">
                          <a:latin typeface="Calibri" charset="0"/>
                          <a:ea typeface="Calibri" charset="0"/>
                          <a:cs typeface="Calibri" charset="0"/>
                        </a:rPr>
                        <a:t>x</a:t>
                      </a:r>
                      <a:endParaRPr lang="de-DE" sz="1600" baseline="30000" dirty="0">
                        <a:latin typeface="Calibri" charset="0"/>
                        <a:ea typeface="Calibri" charset="0"/>
                        <a:cs typeface="Calibri" charset="0"/>
                      </a:endParaRPr>
                    </a:p>
                  </a:txBody>
                  <a:tcPr/>
                </a:tc>
                <a:extLst>
                  <a:ext uri="{0D108BD9-81ED-4DB2-BD59-A6C34878D82A}">
                    <a16:rowId xmlns:a16="http://schemas.microsoft.com/office/drawing/2014/main" val="10003"/>
                  </a:ext>
                </a:extLst>
              </a:tr>
              <a:tr h="230426">
                <a:tc>
                  <a:txBody>
                    <a:bodyPr/>
                    <a:lstStyle/>
                    <a:p>
                      <a:pPr algn="ctr"/>
                      <a:r>
                        <a:rPr lang="de-DE" sz="1600" dirty="0" smtClean="0">
                          <a:latin typeface="Calibri" charset="0"/>
                          <a:ea typeface="Calibri" charset="0"/>
                          <a:cs typeface="Calibri" charset="0"/>
                        </a:rPr>
                        <a:t>x</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Potenzieren</a:t>
                      </a:r>
                      <a:endParaRPr lang="de-DE" sz="1600" dirty="0">
                        <a:latin typeface="Calibri" charset="0"/>
                        <a:ea typeface="Calibri" charset="0"/>
                        <a:cs typeface="Calibri" charset="0"/>
                      </a:endParaRPr>
                    </a:p>
                  </a:txBody>
                  <a:tcPr/>
                </a:tc>
                <a:tc>
                  <a:txBody>
                    <a:bodyPr/>
                    <a:lstStyle/>
                    <a:p>
                      <a:pPr algn="ctr"/>
                      <a:r>
                        <a:rPr lang="de-DE" sz="1600" baseline="0" dirty="0" smtClean="0">
                          <a:latin typeface="Calibri" charset="0"/>
                          <a:ea typeface="Calibri" charset="0"/>
                          <a:cs typeface="Calibri" charset="0"/>
                        </a:rPr>
                        <a:t>x</a:t>
                      </a:r>
                      <a:r>
                        <a:rPr lang="de-DE" sz="1600" baseline="30000" dirty="0" smtClean="0">
                          <a:latin typeface="Calibri" charset="0"/>
                          <a:ea typeface="Calibri" charset="0"/>
                          <a:cs typeface="Calibri" charset="0"/>
                        </a:rPr>
                        <a:t>2</a:t>
                      </a:r>
                      <a:endParaRPr lang="de-DE" sz="1600" baseline="30000" dirty="0">
                        <a:latin typeface="Calibri" charset="0"/>
                        <a:ea typeface="Calibri" charset="0"/>
                        <a:cs typeface="Calibri" charset="0"/>
                      </a:endParaRP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77696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nhaltsplatzhalter 9"/>
          <p:cNvPicPr>
            <a:picLocks noGrp="1" noChangeAspect="1"/>
          </p:cNvPicPr>
          <p:nvPr>
            <p:ph idx="1"/>
          </p:nvPr>
        </p:nvPicPr>
        <p:blipFill>
          <a:blip r:embed="rId3"/>
          <a:stretch>
            <a:fillRect/>
          </a:stretch>
        </p:blipFill>
        <p:spPr>
          <a:xfrm>
            <a:off x="917592" y="1663530"/>
            <a:ext cx="7237378" cy="5077838"/>
          </a:xfrm>
          <a:prstGeom prst="rect">
            <a:avLst/>
          </a:prstGeom>
        </p:spPr>
      </p:pic>
      <p:sp>
        <p:nvSpPr>
          <p:cNvPr id="2" name="Titel 1"/>
          <p:cNvSpPr>
            <a:spLocks noGrp="1"/>
          </p:cNvSpPr>
          <p:nvPr>
            <p:ph type="title"/>
          </p:nvPr>
        </p:nvSpPr>
        <p:spPr/>
        <p:txBody>
          <a:bodyPr>
            <a:normAutofit fontScale="90000"/>
          </a:bodyPr>
          <a:lstStyle/>
          <a:p>
            <a:pPr algn="ctr"/>
            <a:r>
              <a:rPr lang="de-DE" dirty="0"/>
              <a:t> </a:t>
            </a:r>
            <a:r>
              <a:rPr lang="de-DE" dirty="0" smtClean="0"/>
              <a:t>Terme – Beispiele</a:t>
            </a:r>
            <a:endParaRPr lang="de-DE" dirty="0"/>
          </a:p>
        </p:txBody>
      </p:sp>
      <p:sp>
        <p:nvSpPr>
          <p:cNvPr id="6" name="Inhaltsplatzhalter 5"/>
          <p:cNvSpPr>
            <a:spLocks noGrp="1"/>
          </p:cNvSpPr>
          <p:nvPr>
            <p:ph idx="4294967295"/>
          </p:nvPr>
        </p:nvSpPr>
        <p:spPr>
          <a:xfrm>
            <a:off x="324000" y="1125538"/>
            <a:ext cx="8428038" cy="287337"/>
          </a:xfrm>
        </p:spPr>
        <p:txBody>
          <a:bodyPr/>
          <a:lstStyle/>
          <a:p>
            <a:r>
              <a:rPr lang="de-DE" dirty="0">
                <a:solidFill>
                  <a:schemeClr val="tx1"/>
                </a:solidFill>
              </a:rPr>
              <a:t>Das Prinzip zum Zusammenbau kann fortgesetzt angewendet </a:t>
            </a:r>
            <a:r>
              <a:rPr lang="de-DE" dirty="0" smtClean="0">
                <a:solidFill>
                  <a:schemeClr val="tx1"/>
                </a:solidFill>
              </a:rPr>
              <a:t>werden und in einem </a:t>
            </a:r>
            <a:r>
              <a:rPr lang="de-DE" dirty="0" err="1" smtClean="0">
                <a:solidFill>
                  <a:schemeClr val="tx1"/>
                </a:solidFill>
              </a:rPr>
              <a:t>Termbaum</a:t>
            </a:r>
            <a:r>
              <a:rPr lang="de-DE" dirty="0" smtClean="0">
                <a:solidFill>
                  <a:schemeClr val="tx1"/>
                </a:solidFill>
              </a:rPr>
              <a:t> dargestellt werden:</a:t>
            </a:r>
            <a:endParaRPr lang="de-DE" dirty="0">
              <a:solidFill>
                <a:schemeClr val="tx1"/>
              </a:solidFill>
            </a:endParaRPr>
          </a:p>
        </p:txBody>
      </p:sp>
    </p:spTree>
    <p:extLst>
      <p:ext uri="{BB962C8B-B14F-4D97-AF65-F5344CB8AC3E}">
        <p14:creationId xmlns:p14="http://schemas.microsoft.com/office/powerpoint/2010/main" val="4478193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nhaltsplatzhalter 6"/>
          <p:cNvPicPr>
            <a:picLocks noGrp="1" noChangeAspect="1"/>
          </p:cNvPicPr>
          <p:nvPr>
            <p:ph idx="1"/>
          </p:nvPr>
        </p:nvPicPr>
        <p:blipFill>
          <a:blip r:embed="rId3"/>
          <a:stretch>
            <a:fillRect/>
          </a:stretch>
        </p:blipFill>
        <p:spPr>
          <a:xfrm>
            <a:off x="917592" y="1286162"/>
            <a:ext cx="7237378" cy="5077838"/>
          </a:xfrm>
          <a:prstGeom prst="rect">
            <a:avLst/>
          </a:prstGeom>
        </p:spPr>
      </p:pic>
      <p:sp>
        <p:nvSpPr>
          <p:cNvPr id="2" name="Titel 1"/>
          <p:cNvSpPr>
            <a:spLocks noGrp="1"/>
          </p:cNvSpPr>
          <p:nvPr>
            <p:ph type="title"/>
          </p:nvPr>
        </p:nvSpPr>
        <p:spPr/>
        <p:txBody>
          <a:bodyPr>
            <a:normAutofit fontScale="90000"/>
          </a:bodyPr>
          <a:lstStyle/>
          <a:p>
            <a:pPr algn="ctr"/>
            <a:r>
              <a:rPr lang="de-DE" dirty="0" smtClean="0"/>
              <a:t>Terme – Beispiele</a:t>
            </a:r>
            <a:endParaRPr lang="de-DE" dirty="0"/>
          </a:p>
        </p:txBody>
      </p:sp>
      <p:sp>
        <p:nvSpPr>
          <p:cNvPr id="5" name="Inhaltsplatzhalter 4"/>
          <p:cNvSpPr>
            <a:spLocks noGrp="1"/>
          </p:cNvSpPr>
          <p:nvPr>
            <p:ph idx="4294967295"/>
          </p:nvPr>
        </p:nvSpPr>
        <p:spPr>
          <a:xfrm>
            <a:off x="324000" y="1125538"/>
            <a:ext cx="8428038" cy="287337"/>
          </a:xfrm>
        </p:spPr>
        <p:txBody>
          <a:bodyPr/>
          <a:lstStyle/>
          <a:p>
            <a:r>
              <a:rPr lang="de-DE" dirty="0">
                <a:solidFill>
                  <a:schemeClr val="tx1"/>
                </a:solidFill>
              </a:rPr>
              <a:t>Umgekehrt kann man auf diese Weise Terme in Teilterme zerlegen:</a:t>
            </a:r>
          </a:p>
          <a:p>
            <a:endParaRPr lang="de-DE" dirty="0">
              <a:solidFill>
                <a:schemeClr val="tx1"/>
              </a:solidFill>
            </a:endParaRPr>
          </a:p>
        </p:txBody>
      </p:sp>
    </p:spTree>
    <p:extLst>
      <p:ext uri="{BB962C8B-B14F-4D97-AF65-F5344CB8AC3E}">
        <p14:creationId xmlns:p14="http://schemas.microsoft.com/office/powerpoint/2010/main" val="86279610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Inhaltsplatzhalter 2"/>
              <p:cNvSpPr>
                <a:spLocks noGrp="1"/>
              </p:cNvSpPr>
              <p:nvPr>
                <p:ph idx="1"/>
              </p:nvPr>
            </p:nvSpPr>
            <p:spPr/>
            <p:txBody>
              <a:bodyPr/>
              <a:lstStyle/>
              <a:p>
                <a:r>
                  <a:rPr lang="de-DE" dirty="0" smtClean="0"/>
                  <a:t>Übliche Darstellungen f</a:t>
                </a:r>
                <a14:m>
                  <m:oMath xmlns:m="http://schemas.openxmlformats.org/officeDocument/2006/math">
                    <m:r>
                      <a:rPr lang="de-DE" b="0" i="0" dirty="0" smtClean="0">
                        <a:latin typeface="Cambria Math" charset="0"/>
                      </a:rPr>
                      <m:t>ü</m:t>
                    </m:r>
                    <m:r>
                      <m:rPr>
                        <m:sty m:val="p"/>
                      </m:rPr>
                      <a:rPr lang="de-DE" b="0" i="0" dirty="0" smtClean="0">
                        <a:latin typeface="Cambria Math" charset="0"/>
                      </a:rPr>
                      <m:t>r</m:t>
                    </m:r>
                    <m:r>
                      <a:rPr lang="de-DE" b="0" i="0" dirty="0" smtClean="0">
                        <a:latin typeface="Cambria Math" charset="0"/>
                      </a:rPr>
                      <m:t> </m:t>
                    </m:r>
                    <m:r>
                      <m:rPr>
                        <m:sty m:val="p"/>
                      </m:rPr>
                      <a:rPr lang="de-DE" b="0" i="0" dirty="0" smtClean="0">
                        <a:latin typeface="Cambria Math" charset="0"/>
                      </a:rPr>
                      <m:t>den</m:t>
                    </m:r>
                    <m:r>
                      <a:rPr lang="de-DE" b="0" i="0" dirty="0" smtClean="0">
                        <a:latin typeface="Cambria Math" charset="0"/>
                      </a:rPr>
                      <m:t> </m:t>
                    </m:r>
                    <m:r>
                      <m:rPr>
                        <m:sty m:val="p"/>
                      </m:rPr>
                      <a:rPr lang="de-DE" b="0" i="0" dirty="0" smtClean="0">
                        <a:latin typeface="Cambria Math" charset="0"/>
                      </a:rPr>
                      <m:t>Term</m:t>
                    </m:r>
                    <m:r>
                      <a:rPr lang="de-DE" b="0" i="0" dirty="0" smtClean="0">
                        <a:latin typeface="Cambria Math" charset="0"/>
                      </a:rPr>
                      <m:t> </m:t>
                    </m:r>
                    <m:r>
                      <a:rPr lang="de-DE" i="1" dirty="0" smtClean="0">
                        <a:latin typeface="Cambria Math" charset="0"/>
                      </a:rPr>
                      <m:t>3</m:t>
                    </m:r>
                    <m:r>
                      <a:rPr lang="de-DE" i="1" dirty="0" smtClean="0">
                        <a:latin typeface="Cambria Math" charset="0"/>
                      </a:rPr>
                      <m:t>𝑛</m:t>
                    </m:r>
                    <m:r>
                      <a:rPr lang="de-DE" i="1" dirty="0" smtClean="0">
                        <a:latin typeface="Cambria Math" charset="0"/>
                      </a:rPr>
                      <m:t> + </m:t>
                    </m:r>
                    <m:r>
                      <a:rPr lang="de-DE" i="1" dirty="0" smtClean="0">
                        <a:latin typeface="Cambria Math" charset="0"/>
                      </a:rPr>
                      <m:t>1</m:t>
                    </m:r>
                  </m:oMath>
                </a14:m>
                <a:r>
                  <a:rPr lang="de-DE" dirty="0" smtClean="0"/>
                  <a:t>:</a:t>
                </a:r>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blipFill rotWithShape="0">
                <a:blip r:embed="rId3"/>
                <a:stretch>
                  <a:fillRect l="-651" t="-8249"/>
                </a:stretch>
              </a:blipFill>
            </p:spPr>
            <p:txBody>
              <a:bodyPr/>
              <a:lstStyle/>
              <a:p>
                <a:r>
                  <a:rPr lang="de-DE">
                    <a:noFill/>
                  </a:rPr>
                  <a:t> </a:t>
                </a:r>
              </a:p>
            </p:txBody>
          </p:sp>
        </mc:Fallback>
      </mc:AlternateContent>
      <p:sp>
        <p:nvSpPr>
          <p:cNvPr id="2" name="Titel 1"/>
          <p:cNvSpPr>
            <a:spLocks noGrp="1"/>
          </p:cNvSpPr>
          <p:nvPr>
            <p:ph type="title"/>
          </p:nvPr>
        </p:nvSpPr>
        <p:spPr/>
        <p:txBody>
          <a:bodyPr>
            <a:normAutofit fontScale="90000"/>
          </a:bodyPr>
          <a:lstStyle/>
          <a:p>
            <a:pPr algn="ctr"/>
            <a:r>
              <a:rPr lang="de-DE" dirty="0" smtClean="0"/>
              <a:t>Andere Darstellungsweisen für Terme</a:t>
            </a:r>
            <a:endParaRPr lang="de-DE" dirty="0"/>
          </a:p>
        </p:txBody>
      </p:sp>
      <p:pic>
        <p:nvPicPr>
          <p:cNvPr id="6" name="Bild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9165" y="1556792"/>
            <a:ext cx="4210131" cy="2420242"/>
          </a:xfrm>
          <a:prstGeom prst="rect">
            <a:avLst/>
          </a:prstGeom>
        </p:spPr>
      </p:pic>
      <p:pic>
        <p:nvPicPr>
          <p:cNvPr id="7" name="Bild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87625" y="1556792"/>
            <a:ext cx="2249035" cy="2669270"/>
          </a:xfrm>
          <a:prstGeom prst="rect">
            <a:avLst/>
          </a:prstGeom>
        </p:spPr>
      </p:pic>
      <p:pic>
        <p:nvPicPr>
          <p:cNvPr id="8" name="Bild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41807" y="4293096"/>
            <a:ext cx="3570051" cy="648929"/>
          </a:xfrm>
          <a:prstGeom prst="rect">
            <a:avLst/>
          </a:prstGeom>
        </p:spPr>
      </p:pic>
      <p:pic>
        <p:nvPicPr>
          <p:cNvPr id="9" name="Bild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15616" y="4221088"/>
            <a:ext cx="1961096" cy="1719850"/>
          </a:xfrm>
          <a:prstGeom prst="rect">
            <a:avLst/>
          </a:prstGeom>
        </p:spPr>
      </p:pic>
      <p:sp>
        <p:nvSpPr>
          <p:cNvPr id="10" name="Textfeld 9"/>
          <p:cNvSpPr txBox="1"/>
          <p:nvPr/>
        </p:nvSpPr>
        <p:spPr>
          <a:xfrm>
            <a:off x="3519980" y="5624884"/>
            <a:ext cx="5624020" cy="1116484"/>
          </a:xfrm>
          <a:prstGeom prst="rect">
            <a:avLst/>
          </a:prstGeom>
          <a:solidFill>
            <a:schemeClr val="accent1">
              <a:alpha val="25000"/>
            </a:schemeClr>
          </a:solidFill>
        </p:spPr>
        <p:txBody>
          <a:bodyPr wrap="square" lIns="180000" tIns="54000" rIns="270000" bIns="54000" rtlCol="0" anchor="ctr" anchorCtr="1">
            <a:noAutofit/>
          </a:bodyPr>
          <a:lstStyle/>
          <a:p>
            <a:r>
              <a:rPr lang="de-DE" sz="1600" dirty="0" smtClean="0"/>
              <a:t>Mathematikerinnen und Mathematiker sagen, dass die  hier im Graphen, in der Wertetabelle, im Muster, als Flächeninhalt und über die Beschreibung dargestellten Terme nicht gleich sind. Warum?</a:t>
            </a:r>
            <a:endParaRPr lang="de-DE" sz="1600" dirty="0"/>
          </a:p>
        </p:txBody>
      </p:sp>
      <p:sp>
        <p:nvSpPr>
          <p:cNvPr id="11" name="Abgerundetes Rechteck 10"/>
          <p:cNvSpPr/>
          <p:nvPr/>
        </p:nvSpPr>
        <p:spPr bwMode="auto">
          <a:xfrm>
            <a:off x="3203848" y="4941168"/>
            <a:ext cx="2160241" cy="720080"/>
          </a:xfrm>
          <a:prstGeom prst="roundRect">
            <a:avLst/>
          </a:prstGeom>
          <a:solidFill>
            <a:schemeClr val="accent1">
              <a:alpha val="7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algn="ctr"/>
            <a:r>
              <a:rPr lang="de-DE" sz="1800" b="1" dirty="0" smtClean="0">
                <a:solidFill>
                  <a:prstClr val="black"/>
                </a:solidFill>
                <a:latin typeface="Calibri"/>
                <a:cs typeface="Calibri"/>
                <a:sym typeface="Wingdings"/>
              </a:rPr>
              <a:t>Überlegen Sie:</a:t>
            </a:r>
            <a:endParaRPr lang="de-DE" sz="1800" b="1" dirty="0">
              <a:solidFill>
                <a:schemeClr val="accent2"/>
              </a:solidFill>
              <a:latin typeface="Calibri"/>
              <a:cs typeface="Calibri"/>
            </a:endParaRPr>
          </a:p>
        </p:txBody>
      </p:sp>
    </p:spTree>
    <p:extLst>
      <p:ext uri="{BB962C8B-B14F-4D97-AF65-F5344CB8AC3E}">
        <p14:creationId xmlns:p14="http://schemas.microsoft.com/office/powerpoint/2010/main" val="373577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Inhaltsplatzhalter 2"/>
              <p:cNvSpPr>
                <a:spLocks noGrp="1"/>
              </p:cNvSpPr>
              <p:nvPr>
                <p:ph idx="1"/>
              </p:nvPr>
            </p:nvSpPr>
            <p:spPr/>
            <p:txBody>
              <a:bodyPr/>
              <a:lstStyle/>
              <a:p>
                <a:r>
                  <a:rPr lang="de-DE" dirty="0" smtClean="0"/>
                  <a:t>Übliche Darstellungen  f</a:t>
                </a:r>
                <a14:m>
                  <m:oMath xmlns:m="http://schemas.openxmlformats.org/officeDocument/2006/math">
                    <m:r>
                      <a:rPr lang="de-DE" b="0" i="0" dirty="0" smtClean="0">
                        <a:latin typeface="Cambria Math" charset="0"/>
                      </a:rPr>
                      <m:t>ü</m:t>
                    </m:r>
                    <m:r>
                      <m:rPr>
                        <m:sty m:val="p"/>
                      </m:rPr>
                      <a:rPr lang="de-DE" b="0" i="0" dirty="0" smtClean="0">
                        <a:latin typeface="Cambria Math" charset="0"/>
                      </a:rPr>
                      <m:t>r</m:t>
                    </m:r>
                    <m:r>
                      <a:rPr lang="de-DE" b="0" i="0" dirty="0" smtClean="0">
                        <a:latin typeface="Cambria Math" charset="0"/>
                      </a:rPr>
                      <m:t> </m:t>
                    </m:r>
                    <m:r>
                      <m:rPr>
                        <m:sty m:val="p"/>
                      </m:rPr>
                      <a:rPr lang="de-DE" b="0" i="0" dirty="0" smtClean="0">
                        <a:latin typeface="Cambria Math" charset="0"/>
                      </a:rPr>
                      <m:t>den</m:t>
                    </m:r>
                    <m:r>
                      <a:rPr lang="de-DE" b="0" i="0" dirty="0" smtClean="0">
                        <a:latin typeface="Cambria Math" charset="0"/>
                      </a:rPr>
                      <m:t> </m:t>
                    </m:r>
                    <m:r>
                      <m:rPr>
                        <m:sty m:val="p"/>
                      </m:rPr>
                      <a:rPr lang="de-DE" b="0" i="0" dirty="0" smtClean="0">
                        <a:latin typeface="Cambria Math" charset="0"/>
                      </a:rPr>
                      <m:t>Term</m:t>
                    </m:r>
                    <m:r>
                      <a:rPr lang="de-DE" b="0" i="0" dirty="0" smtClean="0">
                        <a:latin typeface="Cambria Math" charset="0"/>
                      </a:rPr>
                      <m:t> </m:t>
                    </m:r>
                    <m:r>
                      <a:rPr lang="de-DE" i="1" dirty="0" smtClean="0">
                        <a:latin typeface="Cambria Math" charset="0"/>
                      </a:rPr>
                      <m:t>3</m:t>
                    </m:r>
                    <m:r>
                      <a:rPr lang="de-DE" i="1" dirty="0" smtClean="0">
                        <a:latin typeface="Cambria Math" charset="0"/>
                      </a:rPr>
                      <m:t>𝑛</m:t>
                    </m:r>
                    <m:r>
                      <a:rPr lang="de-DE" i="1" dirty="0" smtClean="0">
                        <a:latin typeface="Cambria Math" charset="0"/>
                      </a:rPr>
                      <m:t> + 1</m:t>
                    </m:r>
                  </m:oMath>
                </a14:m>
                <a:r>
                  <a:rPr lang="de-DE" dirty="0" smtClean="0"/>
                  <a:t>:</a:t>
                </a:r>
              </a:p>
              <a:p>
                <a:endParaRPr lang="de-DE" dirty="0"/>
              </a:p>
              <a:p>
                <a:endParaRPr lang="de-DE" dirty="0" smtClean="0"/>
              </a:p>
              <a:p>
                <a:endParaRPr lang="de-DE" dirty="0"/>
              </a:p>
              <a:p>
                <a:endParaRPr lang="de-DE" dirty="0" smtClean="0"/>
              </a:p>
              <a:p>
                <a:endParaRPr lang="de-DE" dirty="0"/>
              </a:p>
              <a:p>
                <a:endParaRPr lang="de-DE" dirty="0" smtClean="0"/>
              </a:p>
              <a:p>
                <a:endParaRPr lang="de-DE" dirty="0"/>
              </a:p>
              <a:p>
                <a:endParaRPr lang="de-DE" dirty="0" smtClean="0"/>
              </a:p>
              <a:p>
                <a:endParaRPr lang="de-DE" dirty="0"/>
              </a:p>
              <a:p>
                <a:endParaRPr lang="de-DE" dirty="0" smtClean="0"/>
              </a:p>
              <a:p>
                <a:r>
                  <a:rPr lang="de-DE" sz="1800" dirty="0" smtClean="0"/>
                  <a:t>Achtung! Die Variable </a:t>
                </a:r>
                <a:r>
                  <a:rPr lang="de-DE" sz="1800" i="1" dirty="0" err="1" smtClean="0"/>
                  <a:t>n</a:t>
                </a:r>
                <a:r>
                  <a:rPr lang="de-DE" sz="1800" i="1" dirty="0" smtClean="0"/>
                  <a:t> </a:t>
                </a:r>
                <a:r>
                  <a:rPr lang="de-DE" sz="1800" dirty="0" smtClean="0"/>
                  <a:t>kann je nach Veranschaulichung für unterschiedliche Zahlen stehen! Ist das der Fall, dann sind die Terme nicht gleich!</a:t>
                </a:r>
                <a:r>
                  <a:rPr lang="de-DE" dirty="0" smtClean="0"/>
                  <a:t>	</a:t>
                </a:r>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blipFill rotWithShape="0">
                <a:blip r:embed="rId3"/>
                <a:stretch>
                  <a:fillRect l="-651" t="-8249" r="-434" b="-6441"/>
                </a:stretch>
              </a:blipFill>
            </p:spPr>
            <p:txBody>
              <a:bodyPr/>
              <a:lstStyle/>
              <a:p>
                <a:r>
                  <a:rPr lang="de-DE">
                    <a:noFill/>
                  </a:rPr>
                  <a:t> </a:t>
                </a:r>
              </a:p>
            </p:txBody>
          </p:sp>
        </mc:Fallback>
      </mc:AlternateContent>
      <p:sp>
        <p:nvSpPr>
          <p:cNvPr id="2" name="Titel 1"/>
          <p:cNvSpPr>
            <a:spLocks noGrp="1"/>
          </p:cNvSpPr>
          <p:nvPr>
            <p:ph type="title"/>
          </p:nvPr>
        </p:nvSpPr>
        <p:spPr/>
        <p:txBody>
          <a:bodyPr>
            <a:normAutofit fontScale="90000"/>
          </a:bodyPr>
          <a:lstStyle/>
          <a:p>
            <a:pPr algn="ctr"/>
            <a:r>
              <a:rPr lang="de-DE" dirty="0" smtClean="0"/>
              <a:t>Andere Darstellungsweisen für Terme</a:t>
            </a:r>
            <a:endParaRPr lang="de-DE" dirty="0"/>
          </a:p>
        </p:txBody>
      </p:sp>
      <p:pic>
        <p:nvPicPr>
          <p:cNvPr id="6" name="Bild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9165" y="1556792"/>
            <a:ext cx="4210131" cy="2420242"/>
          </a:xfrm>
          <a:prstGeom prst="rect">
            <a:avLst/>
          </a:prstGeom>
        </p:spPr>
      </p:pic>
      <p:pic>
        <p:nvPicPr>
          <p:cNvPr id="7" name="Bild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87625" y="1556792"/>
            <a:ext cx="2249035" cy="2669270"/>
          </a:xfrm>
          <a:prstGeom prst="rect">
            <a:avLst/>
          </a:prstGeom>
        </p:spPr>
      </p:pic>
      <p:pic>
        <p:nvPicPr>
          <p:cNvPr id="8" name="Bild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41807" y="4581703"/>
            <a:ext cx="3570051" cy="648929"/>
          </a:xfrm>
          <a:prstGeom prst="rect">
            <a:avLst/>
          </a:prstGeom>
        </p:spPr>
      </p:pic>
      <p:pic>
        <p:nvPicPr>
          <p:cNvPr id="9" name="Bild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61133" y="4157422"/>
            <a:ext cx="1961096" cy="1719850"/>
          </a:xfrm>
          <a:prstGeom prst="rect">
            <a:avLst/>
          </a:prstGeom>
        </p:spPr>
      </p:pic>
      <mc:AlternateContent xmlns:mc="http://schemas.openxmlformats.org/markup-compatibility/2006" xmlns:a14="http://schemas.microsoft.com/office/drawing/2010/main">
        <mc:Choice Requires="a14">
          <p:sp>
            <p:nvSpPr>
              <p:cNvPr id="10" name="Textfeld 9"/>
              <p:cNvSpPr txBox="1"/>
              <p:nvPr/>
            </p:nvSpPr>
            <p:spPr>
              <a:xfrm>
                <a:off x="7991363" y="2891427"/>
                <a:ext cx="849976"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de-DE" sz="2000" b="0" i="1" smtClean="0">
                          <a:latin typeface="Cambria Math" charset="0"/>
                        </a:rPr>
                        <m:t>𝑛</m:t>
                      </m:r>
                      <m:r>
                        <a:rPr lang="de-DE" sz="2000" b="0" i="1" smtClean="0">
                          <a:latin typeface="Cambria Math" charset="0"/>
                        </a:rPr>
                        <m:t>∈</m:t>
                      </m:r>
                      <m:sSup>
                        <m:sSupPr>
                          <m:ctrlPr>
                            <a:rPr lang="de-DE" sz="2000" b="0" i="1" smtClean="0">
                              <a:latin typeface="Cambria Math" panose="02040503050406030204" pitchFamily="18" charset="0"/>
                            </a:rPr>
                          </m:ctrlPr>
                        </m:sSupPr>
                        <m:e>
                          <m:r>
                            <a:rPr lang="de-DE" sz="2000" i="1">
                              <a:latin typeface="Cambria Math" charset="0"/>
                              <a:ea typeface="Cambria Math" charset="0"/>
                              <a:cs typeface="Cambria Math" charset="0"/>
                            </a:rPr>
                            <m:t>ℝ</m:t>
                          </m:r>
                        </m:e>
                        <m:sup>
                          <m:r>
                            <a:rPr lang="de-DE" sz="2000" b="0" i="1" smtClean="0">
                              <a:latin typeface="Cambria Math" charset="0"/>
                            </a:rPr>
                            <m:t>+</m:t>
                          </m:r>
                        </m:sup>
                      </m:sSup>
                    </m:oMath>
                  </m:oMathPara>
                </a14:m>
                <a:endParaRPr lang="de-DE" sz="2000" dirty="0">
                  <a:latin typeface="Calibri" panose="020F0502020204030204" pitchFamily="34" charset="0"/>
                </a:endParaRPr>
              </a:p>
            </p:txBody>
          </p:sp>
        </mc:Choice>
        <mc:Fallback xmlns="">
          <p:sp>
            <p:nvSpPr>
              <p:cNvPr id="10" name="Textfeld 9"/>
              <p:cNvSpPr txBox="1">
                <a:spLocks noRot="1" noChangeAspect="1" noMove="1" noResize="1" noEditPoints="1" noAdjustHandles="1" noChangeArrowheads="1" noChangeShapeType="1" noTextEdit="1"/>
              </p:cNvSpPr>
              <p:nvPr/>
            </p:nvSpPr>
            <p:spPr>
              <a:xfrm>
                <a:off x="7991363" y="2891427"/>
                <a:ext cx="849976" cy="307777"/>
              </a:xfrm>
              <a:prstGeom prst="rect">
                <a:avLst/>
              </a:prstGeom>
              <a:blipFill rotWithShape="0">
                <a:blip r:embed="rId8"/>
                <a:stretch>
                  <a:fillRect l="-4317" r="-2158" b="-5882"/>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2" name="Textfeld 11"/>
              <p:cNvSpPr txBox="1"/>
              <p:nvPr/>
            </p:nvSpPr>
            <p:spPr>
              <a:xfrm>
                <a:off x="3143679" y="5076743"/>
                <a:ext cx="638252" cy="307777"/>
              </a:xfrm>
              <a:prstGeom prst="rect">
                <a:avLst/>
              </a:prstGeom>
              <a:noFill/>
            </p:spPr>
            <p:txBody>
              <a:bodyPr wrap="none" lIns="0" tIns="0" rIns="0" bIns="0" rtlCol="0">
                <a:spAutoFit/>
              </a:bodyPr>
              <a:lstStyle/>
              <a:p>
                <a14:m>
                  <m:oMath xmlns:m="http://schemas.openxmlformats.org/officeDocument/2006/math">
                    <m:r>
                      <a:rPr lang="de-DE" sz="2000" b="0" i="1" smtClean="0">
                        <a:latin typeface="Cambria Math" charset="0"/>
                      </a:rPr>
                      <m:t>𝑛</m:t>
                    </m:r>
                    <m:r>
                      <a:rPr lang="de-DE" sz="2000" b="0" i="1" smtClean="0">
                        <a:latin typeface="Cambria Math" charset="0"/>
                      </a:rPr>
                      <m:t>∈</m:t>
                    </m:r>
                  </m:oMath>
                </a14:m>
                <a:r>
                  <a:rPr lang="de-DE" sz="2000" dirty="0">
                    <a:ea typeface="Cambria Math" charset="0"/>
                    <a:cs typeface="Cambria Math" charset="0"/>
                  </a:rPr>
                  <a:t> </a:t>
                </a:r>
                <a14:m>
                  <m:oMath xmlns:m="http://schemas.openxmlformats.org/officeDocument/2006/math">
                    <m:r>
                      <a:rPr lang="de-DE" sz="2000" i="1">
                        <a:latin typeface="Cambria Math" charset="0"/>
                        <a:ea typeface="Cambria Math" charset="0"/>
                        <a:cs typeface="Cambria Math" charset="0"/>
                      </a:rPr>
                      <m:t>ℕ</m:t>
                    </m:r>
                  </m:oMath>
                </a14:m>
                <a:endParaRPr lang="de-DE" sz="2000" dirty="0">
                  <a:latin typeface="Calibri" panose="020F0502020204030204" pitchFamily="34" charset="0"/>
                </a:endParaRPr>
              </a:p>
            </p:txBody>
          </p:sp>
        </mc:Choice>
        <mc:Fallback xmlns="">
          <p:sp>
            <p:nvSpPr>
              <p:cNvPr id="12" name="Textfeld 11"/>
              <p:cNvSpPr txBox="1">
                <a:spLocks noRot="1" noChangeAspect="1" noMove="1" noResize="1" noEditPoints="1" noAdjustHandles="1" noChangeArrowheads="1" noChangeShapeType="1" noTextEdit="1"/>
              </p:cNvSpPr>
              <p:nvPr/>
            </p:nvSpPr>
            <p:spPr>
              <a:xfrm>
                <a:off x="3143679" y="5076743"/>
                <a:ext cx="638252" cy="307777"/>
              </a:xfrm>
              <a:prstGeom prst="rect">
                <a:avLst/>
              </a:prstGeom>
              <a:blipFill rotWithShape="0">
                <a:blip r:embed="rId9"/>
                <a:stretch>
                  <a:fillRect l="-10577" r="-12500" b="-6000"/>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3" name="Textfeld 12"/>
              <p:cNvSpPr txBox="1"/>
              <p:nvPr/>
            </p:nvSpPr>
            <p:spPr>
              <a:xfrm>
                <a:off x="4363497" y="3384710"/>
                <a:ext cx="644664" cy="307777"/>
              </a:xfrm>
              <a:prstGeom prst="rect">
                <a:avLst/>
              </a:prstGeom>
              <a:noFill/>
            </p:spPr>
            <p:txBody>
              <a:bodyPr wrap="none" lIns="0" tIns="0" rIns="0" bIns="0" rtlCol="0">
                <a:spAutoFit/>
              </a:bodyPr>
              <a:lstStyle/>
              <a:p>
                <a14:m>
                  <m:oMath xmlns:m="http://schemas.openxmlformats.org/officeDocument/2006/math">
                    <m:r>
                      <a:rPr lang="de-DE" sz="2000" b="0" i="1" smtClean="0">
                        <a:latin typeface="Cambria Math" charset="0"/>
                      </a:rPr>
                      <m:t>𝑛</m:t>
                    </m:r>
                    <m:r>
                      <a:rPr lang="de-DE" sz="2000" b="0" i="1" smtClean="0">
                        <a:latin typeface="Cambria Math" charset="0"/>
                      </a:rPr>
                      <m:t>∈</m:t>
                    </m:r>
                  </m:oMath>
                </a14:m>
                <a:r>
                  <a:rPr lang="de-DE" sz="2000" dirty="0">
                    <a:ea typeface="Cambria Math" charset="0"/>
                    <a:cs typeface="Cambria Math" charset="0"/>
                  </a:rPr>
                  <a:t> </a:t>
                </a:r>
                <a14:m>
                  <m:oMath xmlns:m="http://schemas.openxmlformats.org/officeDocument/2006/math">
                    <m:r>
                      <a:rPr lang="de-DE" sz="2000" i="1">
                        <a:latin typeface="Cambria Math" charset="0"/>
                        <a:ea typeface="Cambria Math" charset="0"/>
                        <a:cs typeface="Cambria Math" charset="0"/>
                      </a:rPr>
                      <m:t>ℝ</m:t>
                    </m:r>
                  </m:oMath>
                </a14:m>
                <a:endParaRPr lang="de-DE" sz="2000" dirty="0">
                  <a:latin typeface="Calibri" panose="020F0502020204030204" pitchFamily="34" charset="0"/>
                </a:endParaRPr>
              </a:p>
            </p:txBody>
          </p:sp>
        </mc:Choice>
        <mc:Fallback xmlns="">
          <p:sp>
            <p:nvSpPr>
              <p:cNvPr id="13" name="Textfeld 12"/>
              <p:cNvSpPr txBox="1">
                <a:spLocks noRot="1" noChangeAspect="1" noMove="1" noResize="1" noEditPoints="1" noAdjustHandles="1" noChangeArrowheads="1" noChangeShapeType="1" noTextEdit="1"/>
              </p:cNvSpPr>
              <p:nvPr/>
            </p:nvSpPr>
            <p:spPr>
              <a:xfrm>
                <a:off x="4363497" y="3384710"/>
                <a:ext cx="644664" cy="307777"/>
              </a:xfrm>
              <a:prstGeom prst="rect">
                <a:avLst/>
              </a:prstGeom>
              <a:blipFill rotWithShape="0">
                <a:blip r:embed="rId10"/>
                <a:stretch>
                  <a:fillRect l="-10377" r="-11321" b="-5882"/>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4" name="Textfeld 13"/>
              <p:cNvSpPr txBox="1"/>
              <p:nvPr/>
            </p:nvSpPr>
            <p:spPr>
              <a:xfrm>
                <a:off x="6015568" y="5301208"/>
                <a:ext cx="644664" cy="307777"/>
              </a:xfrm>
              <a:prstGeom prst="rect">
                <a:avLst/>
              </a:prstGeom>
              <a:noFill/>
            </p:spPr>
            <p:txBody>
              <a:bodyPr wrap="none" lIns="0" tIns="0" rIns="0" bIns="0" rtlCol="0">
                <a:spAutoFit/>
              </a:bodyPr>
              <a:lstStyle/>
              <a:p>
                <a14:m>
                  <m:oMath xmlns:m="http://schemas.openxmlformats.org/officeDocument/2006/math">
                    <m:r>
                      <a:rPr lang="de-DE" sz="2000" b="0" i="1" smtClean="0">
                        <a:latin typeface="Cambria Math" charset="0"/>
                      </a:rPr>
                      <m:t>𝑛</m:t>
                    </m:r>
                    <m:r>
                      <a:rPr lang="de-DE" sz="2000" b="0" i="1" smtClean="0">
                        <a:latin typeface="Cambria Math" charset="0"/>
                      </a:rPr>
                      <m:t>∈</m:t>
                    </m:r>
                  </m:oMath>
                </a14:m>
                <a:r>
                  <a:rPr lang="de-DE" sz="2000" dirty="0">
                    <a:ea typeface="Cambria Math" charset="0"/>
                    <a:cs typeface="Cambria Math" charset="0"/>
                  </a:rPr>
                  <a:t> </a:t>
                </a:r>
                <a14:m>
                  <m:oMath xmlns:m="http://schemas.openxmlformats.org/officeDocument/2006/math">
                    <m:r>
                      <a:rPr lang="de-DE" sz="2000" i="1">
                        <a:latin typeface="Cambria Math" charset="0"/>
                        <a:ea typeface="Cambria Math" charset="0"/>
                        <a:cs typeface="Cambria Math" charset="0"/>
                      </a:rPr>
                      <m:t>ℝ</m:t>
                    </m:r>
                  </m:oMath>
                </a14:m>
                <a:endParaRPr lang="de-DE" sz="2000" dirty="0">
                  <a:latin typeface="Calibri" panose="020F0502020204030204" pitchFamily="34" charset="0"/>
                </a:endParaRPr>
              </a:p>
            </p:txBody>
          </p:sp>
        </mc:Choice>
        <mc:Fallback xmlns="">
          <p:sp>
            <p:nvSpPr>
              <p:cNvPr id="14" name="Textfeld 13"/>
              <p:cNvSpPr txBox="1">
                <a:spLocks noRot="1" noChangeAspect="1" noMove="1" noResize="1" noEditPoints="1" noAdjustHandles="1" noChangeArrowheads="1" noChangeShapeType="1" noTextEdit="1"/>
              </p:cNvSpPr>
              <p:nvPr/>
            </p:nvSpPr>
            <p:spPr>
              <a:xfrm>
                <a:off x="6015568" y="5301208"/>
                <a:ext cx="644664" cy="307777"/>
              </a:xfrm>
              <a:prstGeom prst="rect">
                <a:avLst/>
              </a:prstGeom>
              <a:blipFill rotWithShape="0">
                <a:blip r:embed="rId11"/>
                <a:stretch>
                  <a:fillRect l="-10377" r="-11321" b="-6000"/>
                </a:stretch>
              </a:blipFill>
            </p:spPr>
            <p:txBody>
              <a:bodyPr/>
              <a:lstStyle/>
              <a:p>
                <a:r>
                  <a:rPr lang="de-DE">
                    <a:noFill/>
                  </a:rPr>
                  <a:t> </a:t>
                </a:r>
              </a:p>
            </p:txBody>
          </p:sp>
        </mc:Fallback>
      </mc:AlternateContent>
    </p:spTree>
    <p:extLst>
      <p:ext uri="{BB962C8B-B14F-4D97-AF65-F5344CB8AC3E}">
        <p14:creationId xmlns:p14="http://schemas.microsoft.com/office/powerpoint/2010/main" val="1663705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225082" y="3794014"/>
            <a:ext cx="8667397" cy="2875346"/>
          </a:xfrm>
          <a:prstGeom prst="rect">
            <a:avLst/>
          </a:prstGeom>
          <a:solidFill>
            <a:schemeClr val="accent2">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2" name="Titel 1"/>
          <p:cNvSpPr>
            <a:spLocks noGrp="1"/>
          </p:cNvSpPr>
          <p:nvPr>
            <p:ph type="title"/>
          </p:nvPr>
        </p:nvSpPr>
        <p:spPr/>
        <p:txBody>
          <a:bodyPr>
            <a:normAutofit fontScale="90000"/>
          </a:bodyPr>
          <a:lstStyle/>
          <a:p>
            <a:pPr algn="ctr"/>
            <a:r>
              <a:rPr lang="de-DE" dirty="0" smtClean="0"/>
              <a:t>Definitionsbereich eines Terms</a:t>
            </a:r>
            <a:endParaRPr lang="de-DE" dirty="0"/>
          </a:p>
        </p:txBody>
      </p:sp>
      <p:sp>
        <p:nvSpPr>
          <p:cNvPr id="4" name="Inhaltsplatzhalter 3"/>
          <p:cNvSpPr>
            <a:spLocks noGrp="1"/>
          </p:cNvSpPr>
          <p:nvPr>
            <p:ph idx="4294967295"/>
          </p:nvPr>
        </p:nvSpPr>
        <p:spPr>
          <a:xfrm>
            <a:off x="324000" y="3919538"/>
            <a:ext cx="8424863" cy="2605087"/>
          </a:xfrm>
        </p:spPr>
        <p:txBody>
          <a:bodyPr/>
          <a:lstStyle/>
          <a:p>
            <a:r>
              <a:rPr lang="de-DE" dirty="0" smtClean="0"/>
              <a:t>Der Definitionsbereich gibt an, welche Zahlen über die Variable zusammengefasst werden dürfen.</a:t>
            </a:r>
          </a:p>
          <a:p>
            <a:r>
              <a:rPr lang="de-DE" dirty="0" smtClean="0"/>
              <a:t>Beispiele:</a:t>
            </a:r>
          </a:p>
          <a:p>
            <a:pPr lvl="1"/>
            <a:r>
              <a:rPr lang="de-DE" dirty="0" smtClean="0"/>
              <a:t>Muster (links): nur natürliche Zahlen</a:t>
            </a:r>
          </a:p>
          <a:p>
            <a:pPr lvl="1"/>
            <a:r>
              <a:rPr lang="de-DE" dirty="0" smtClean="0"/>
              <a:t>Flächeninhalt (rechts): alle reellen Zahlen, die größer sind als Null</a:t>
            </a:r>
          </a:p>
          <a:p>
            <a:r>
              <a:rPr lang="de-DE" dirty="0" smtClean="0"/>
              <a:t>Achtung! Terme mit unterschiedlichem Definitionsbereich sind nicht gleich, auch wenn sie den gleichen strukturellen Aufbau haben!</a:t>
            </a:r>
          </a:p>
        </p:txBody>
      </p:sp>
      <p:pic>
        <p:nvPicPr>
          <p:cNvPr id="7" name="Bild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1636" y="975754"/>
            <a:ext cx="2249035" cy="2669270"/>
          </a:xfrm>
          <a:prstGeom prst="rect">
            <a:avLst/>
          </a:prstGeom>
        </p:spPr>
      </p:pic>
      <p:pic>
        <p:nvPicPr>
          <p:cNvPr id="9" name="Bild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5616" y="1023711"/>
            <a:ext cx="1961096" cy="1719850"/>
          </a:xfrm>
          <a:prstGeom prst="rect">
            <a:avLst/>
          </a:prstGeom>
        </p:spPr>
      </p:pic>
      <mc:AlternateContent xmlns:mc="http://schemas.openxmlformats.org/markup-compatibility/2006" xmlns:a14="http://schemas.microsoft.com/office/drawing/2010/main">
        <mc:Choice Requires="a14">
          <p:sp>
            <p:nvSpPr>
              <p:cNvPr id="10" name="Textfeld 9"/>
              <p:cNvSpPr txBox="1"/>
              <p:nvPr/>
            </p:nvSpPr>
            <p:spPr>
              <a:xfrm>
                <a:off x="7445374" y="2310389"/>
                <a:ext cx="849976"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de-DE" sz="2000" b="0" i="1" smtClean="0">
                          <a:latin typeface="Cambria Math" charset="0"/>
                        </a:rPr>
                        <m:t>𝑛</m:t>
                      </m:r>
                      <m:r>
                        <a:rPr lang="de-DE" sz="2000" b="0" i="1" smtClean="0">
                          <a:latin typeface="Cambria Math" charset="0"/>
                        </a:rPr>
                        <m:t>∈</m:t>
                      </m:r>
                      <m:sSup>
                        <m:sSupPr>
                          <m:ctrlPr>
                            <a:rPr lang="de-DE" sz="2000" b="0" i="1" smtClean="0">
                              <a:latin typeface="Cambria Math" panose="02040503050406030204" pitchFamily="18" charset="0"/>
                            </a:rPr>
                          </m:ctrlPr>
                        </m:sSupPr>
                        <m:e>
                          <m:r>
                            <a:rPr lang="de-DE" sz="2000" i="1">
                              <a:latin typeface="Cambria Math" charset="0"/>
                              <a:ea typeface="Cambria Math" charset="0"/>
                              <a:cs typeface="Cambria Math" charset="0"/>
                            </a:rPr>
                            <m:t>ℝ</m:t>
                          </m:r>
                        </m:e>
                        <m:sup>
                          <m:r>
                            <a:rPr lang="de-DE" sz="2000" b="0" i="1" smtClean="0">
                              <a:latin typeface="Cambria Math" charset="0"/>
                            </a:rPr>
                            <m:t>+</m:t>
                          </m:r>
                        </m:sup>
                      </m:sSup>
                    </m:oMath>
                  </m:oMathPara>
                </a14:m>
                <a:endParaRPr lang="de-DE" sz="2000" dirty="0">
                  <a:latin typeface="Calibri" panose="020F0502020204030204" pitchFamily="34" charset="0"/>
                </a:endParaRPr>
              </a:p>
            </p:txBody>
          </p:sp>
        </mc:Choice>
        <mc:Fallback xmlns="">
          <p:sp>
            <p:nvSpPr>
              <p:cNvPr id="10" name="Textfeld 9"/>
              <p:cNvSpPr txBox="1">
                <a:spLocks noRot="1" noChangeAspect="1" noMove="1" noResize="1" noEditPoints="1" noAdjustHandles="1" noChangeArrowheads="1" noChangeShapeType="1" noTextEdit="1"/>
              </p:cNvSpPr>
              <p:nvPr/>
            </p:nvSpPr>
            <p:spPr>
              <a:xfrm>
                <a:off x="7445374" y="2310389"/>
                <a:ext cx="849976" cy="307777"/>
              </a:xfrm>
              <a:prstGeom prst="rect">
                <a:avLst/>
              </a:prstGeom>
              <a:blipFill rotWithShape="0">
                <a:blip r:embed="rId5"/>
                <a:stretch>
                  <a:fillRect l="-3571" r="-2143" b="-6000"/>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2" name="Textfeld 11"/>
              <p:cNvSpPr txBox="1"/>
              <p:nvPr/>
            </p:nvSpPr>
            <p:spPr>
              <a:xfrm>
                <a:off x="2698162" y="1943032"/>
                <a:ext cx="638252" cy="307777"/>
              </a:xfrm>
              <a:prstGeom prst="rect">
                <a:avLst/>
              </a:prstGeom>
              <a:noFill/>
            </p:spPr>
            <p:txBody>
              <a:bodyPr wrap="none" lIns="0" tIns="0" rIns="0" bIns="0" rtlCol="0">
                <a:spAutoFit/>
              </a:bodyPr>
              <a:lstStyle/>
              <a:p>
                <a14:m>
                  <m:oMath xmlns:m="http://schemas.openxmlformats.org/officeDocument/2006/math">
                    <m:r>
                      <a:rPr lang="de-DE" sz="2000" b="0" i="1" smtClean="0">
                        <a:latin typeface="Cambria Math" charset="0"/>
                      </a:rPr>
                      <m:t>𝑛</m:t>
                    </m:r>
                    <m:r>
                      <a:rPr lang="de-DE" sz="2000" b="0" i="1" smtClean="0">
                        <a:latin typeface="Cambria Math" charset="0"/>
                      </a:rPr>
                      <m:t>∈</m:t>
                    </m:r>
                  </m:oMath>
                </a14:m>
                <a:r>
                  <a:rPr lang="de-DE" sz="2000" dirty="0">
                    <a:ea typeface="Cambria Math" charset="0"/>
                    <a:cs typeface="Cambria Math" charset="0"/>
                  </a:rPr>
                  <a:t> </a:t>
                </a:r>
                <a14:m>
                  <m:oMath xmlns:m="http://schemas.openxmlformats.org/officeDocument/2006/math">
                    <m:r>
                      <a:rPr lang="de-DE" sz="2000" i="1">
                        <a:latin typeface="Cambria Math" charset="0"/>
                        <a:ea typeface="Cambria Math" charset="0"/>
                        <a:cs typeface="Cambria Math" charset="0"/>
                      </a:rPr>
                      <m:t>ℕ</m:t>
                    </m:r>
                  </m:oMath>
                </a14:m>
                <a:endParaRPr lang="de-DE" sz="2000" dirty="0">
                  <a:latin typeface="Calibri" panose="020F0502020204030204" pitchFamily="34" charset="0"/>
                </a:endParaRPr>
              </a:p>
            </p:txBody>
          </p:sp>
        </mc:Choice>
        <mc:Fallback xmlns="">
          <p:sp>
            <p:nvSpPr>
              <p:cNvPr id="12" name="Textfeld 11"/>
              <p:cNvSpPr txBox="1">
                <a:spLocks noRot="1" noChangeAspect="1" noMove="1" noResize="1" noEditPoints="1" noAdjustHandles="1" noChangeArrowheads="1" noChangeShapeType="1" noTextEdit="1"/>
              </p:cNvSpPr>
              <p:nvPr/>
            </p:nvSpPr>
            <p:spPr>
              <a:xfrm>
                <a:off x="2698162" y="1943032"/>
                <a:ext cx="638252" cy="307777"/>
              </a:xfrm>
              <a:prstGeom prst="rect">
                <a:avLst/>
              </a:prstGeom>
              <a:blipFill rotWithShape="0">
                <a:blip r:embed="rId5"/>
                <a:stretch>
                  <a:fillRect l="-10577" r="-12500" b="-6000"/>
                </a:stretch>
              </a:blipFill>
            </p:spPr>
            <p:txBody>
              <a:bodyPr/>
              <a:lstStyle/>
              <a:p>
                <a:r>
                  <a:rPr lang="de-DE">
                    <a:noFill/>
                  </a:rPr>
                  <a:t> </a:t>
                </a:r>
              </a:p>
            </p:txBody>
          </p:sp>
        </mc:Fallback>
      </mc:AlternateContent>
    </p:spTree>
    <p:extLst>
      <p:ext uri="{BB962C8B-B14F-4D97-AF65-F5344CB8AC3E}">
        <p14:creationId xmlns:p14="http://schemas.microsoft.com/office/powerpoint/2010/main" val="28822981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323528" y="1124744"/>
            <a:ext cx="4774287" cy="5400600"/>
          </a:xfrm>
        </p:spPr>
        <p:txBody>
          <a:bodyPr>
            <a:normAutofit lnSpcReduction="10000"/>
          </a:bodyPr>
          <a:lstStyle/>
          <a:p>
            <a:r>
              <a:rPr lang="de-DE" dirty="0" smtClean="0"/>
              <a:t>Terme entstehen Schritt für Schritt aus zwei Teiltermen und einer Operation. Auch eine Zahl oder eine Variable stellt einen Term dar.</a:t>
            </a:r>
          </a:p>
          <a:p>
            <a:r>
              <a:rPr lang="de-DE" dirty="0" smtClean="0"/>
              <a:t>Zahlenterme mit gleicher Struktur, die sich immer nur in einer Zahl unterscheiden, können zu einem Variablenterm zusammengefasst werden.</a:t>
            </a:r>
            <a:endParaRPr lang="de-DE" dirty="0"/>
          </a:p>
          <a:p>
            <a:r>
              <a:rPr lang="de-DE" dirty="0">
                <a:latin typeface="Calibri" charset="0"/>
                <a:ea typeface="Calibri" charset="0"/>
                <a:cs typeface="Calibri" charset="0"/>
              </a:rPr>
              <a:t>Variablen sind generalisierte Zahlen mit bestimmten Bedingungen, die vom </a:t>
            </a:r>
            <a:r>
              <a:rPr lang="de-DE" dirty="0" smtClean="0">
                <a:latin typeface="Calibri" charset="0"/>
                <a:ea typeface="Calibri" charset="0"/>
                <a:cs typeface="Calibri" charset="0"/>
              </a:rPr>
              <a:t>Kontext </a:t>
            </a:r>
            <a:r>
              <a:rPr lang="de-DE" dirty="0">
                <a:latin typeface="Calibri" charset="0"/>
                <a:ea typeface="Calibri" charset="0"/>
                <a:cs typeface="Calibri" charset="0"/>
              </a:rPr>
              <a:t>abhängen</a:t>
            </a:r>
            <a:r>
              <a:rPr lang="de-DE" dirty="0" smtClean="0">
                <a:latin typeface="Calibri" charset="0"/>
                <a:ea typeface="Calibri" charset="0"/>
                <a:cs typeface="Calibri" charset="0"/>
              </a:rPr>
              <a:t>!</a:t>
            </a:r>
          </a:p>
          <a:p>
            <a:r>
              <a:rPr lang="de-DE" dirty="0" smtClean="0">
                <a:latin typeface="Calibri" charset="0"/>
                <a:ea typeface="Calibri" charset="0"/>
                <a:cs typeface="Calibri" charset="0"/>
              </a:rPr>
              <a:t>Der Definitionsbereich gibt an, welche Zahlen mithilfe einer Variablen zusammengefasst worden sind.</a:t>
            </a:r>
          </a:p>
          <a:p>
            <a:r>
              <a:rPr lang="de-DE" dirty="0" smtClean="0"/>
              <a:t>Offene Frage: Wozu Terme?</a:t>
            </a:r>
          </a:p>
        </p:txBody>
      </p:sp>
      <p:sp>
        <p:nvSpPr>
          <p:cNvPr id="3" name="Titel 2"/>
          <p:cNvSpPr>
            <a:spLocks noGrp="1"/>
          </p:cNvSpPr>
          <p:nvPr>
            <p:ph type="title"/>
          </p:nvPr>
        </p:nvSpPr>
        <p:spPr/>
        <p:txBody>
          <a:bodyPr>
            <a:normAutofit fontScale="90000"/>
          </a:bodyPr>
          <a:lstStyle/>
          <a:p>
            <a:r>
              <a:rPr lang="de-DE" dirty="0" smtClean="0"/>
              <a:t>Zusammenfassung – Terme aus fachlicher Sicht</a:t>
            </a:r>
            <a:endParaRPr lang="de-DE" dirty="0"/>
          </a:p>
        </p:txBody>
      </p:sp>
      <p:pic>
        <p:nvPicPr>
          <p:cNvPr id="5" name="Inhaltsplatzhalter 9"/>
          <p:cNvPicPr>
            <a:picLocks noChangeAspect="1"/>
          </p:cNvPicPr>
          <p:nvPr/>
        </p:nvPicPr>
        <p:blipFill>
          <a:blip r:embed="rId3"/>
          <a:stretch>
            <a:fillRect/>
          </a:stretch>
        </p:blipFill>
        <p:spPr bwMode="auto">
          <a:xfrm>
            <a:off x="5717787" y="835167"/>
            <a:ext cx="2670637" cy="1873753"/>
          </a:xfrm>
          <a:prstGeom prst="rect">
            <a:avLst/>
          </a:prstGeom>
          <a:noFill/>
          <a:ln w="9525">
            <a:noFill/>
            <a:miter lim="800000"/>
            <a:headEnd/>
            <a:tailEnd/>
          </a:ln>
        </p:spPr>
      </p:pic>
      <p:graphicFrame>
        <p:nvGraphicFramePr>
          <p:cNvPr id="13" name="Tabelle 12"/>
          <p:cNvGraphicFramePr>
            <a:graphicFrameLocks noGrp="1"/>
          </p:cNvGraphicFramePr>
          <p:nvPr>
            <p:extLst/>
          </p:nvPr>
        </p:nvGraphicFramePr>
        <p:xfrm>
          <a:off x="5004047" y="2642902"/>
          <a:ext cx="4004349" cy="3615880"/>
        </p:xfrm>
        <a:graphic>
          <a:graphicData uri="http://schemas.openxmlformats.org/drawingml/2006/table">
            <a:tbl>
              <a:tblPr firstRow="1" bandRow="1">
                <a:tableStyleId>{ED083AE6-46FA-4A59-8FB0-9F97EB10719F}</a:tableStyleId>
              </a:tblPr>
              <a:tblGrid>
                <a:gridCol w="1334783">
                  <a:extLst>
                    <a:ext uri="{9D8B030D-6E8A-4147-A177-3AD203B41FA5}">
                      <a16:colId xmlns:a16="http://schemas.microsoft.com/office/drawing/2014/main" val="20000"/>
                    </a:ext>
                  </a:extLst>
                </a:gridCol>
                <a:gridCol w="1334783">
                  <a:extLst>
                    <a:ext uri="{9D8B030D-6E8A-4147-A177-3AD203B41FA5}">
                      <a16:colId xmlns:a16="http://schemas.microsoft.com/office/drawing/2014/main" val="20001"/>
                    </a:ext>
                  </a:extLst>
                </a:gridCol>
                <a:gridCol w="1334783">
                  <a:extLst>
                    <a:ext uri="{9D8B030D-6E8A-4147-A177-3AD203B41FA5}">
                      <a16:colId xmlns:a16="http://schemas.microsoft.com/office/drawing/2014/main" val="20002"/>
                    </a:ext>
                  </a:extLst>
                </a:gridCol>
              </a:tblGrid>
              <a:tr h="774748">
                <a:tc>
                  <a:txBody>
                    <a:bodyPr/>
                    <a:lstStyle/>
                    <a:p>
                      <a:pPr algn="ctr"/>
                      <a:endParaRPr lang="de-DE" sz="1600" dirty="0">
                        <a:latin typeface="Calibri" charset="0"/>
                        <a:ea typeface="Calibri" charset="0"/>
                        <a:cs typeface="Calibri" charset="0"/>
                      </a:endParaRPr>
                    </a:p>
                  </a:txBody>
                  <a:tcPr/>
                </a:tc>
                <a:tc>
                  <a:txBody>
                    <a:bodyPr/>
                    <a:lstStyle/>
                    <a:p>
                      <a:pPr algn="ctr"/>
                      <a:endParaRPr lang="de-DE" sz="1600" dirty="0">
                        <a:latin typeface="Calibri" charset="0"/>
                        <a:ea typeface="Calibri" charset="0"/>
                        <a:cs typeface="Calibri" charset="0"/>
                      </a:endParaRPr>
                    </a:p>
                  </a:txBody>
                  <a:tcPr/>
                </a:tc>
                <a:tc>
                  <a:txBody>
                    <a:bodyPr/>
                    <a:lstStyle/>
                    <a:p>
                      <a:pPr algn="ctr"/>
                      <a:endParaRPr lang="de-DE" sz="1600" dirty="0" smtClean="0">
                        <a:latin typeface="Calibri" charset="0"/>
                        <a:ea typeface="Calibri" charset="0"/>
                        <a:cs typeface="Calibri" charset="0"/>
                      </a:endParaRPr>
                    </a:p>
                    <a:p>
                      <a:pPr algn="ctr"/>
                      <a:r>
                        <a:rPr lang="de-DE" sz="1600" dirty="0" smtClean="0">
                          <a:latin typeface="Calibri" charset="0"/>
                          <a:ea typeface="Calibri" charset="0"/>
                          <a:cs typeface="Calibri" charset="0"/>
                        </a:rPr>
                        <a:t>Term</a:t>
                      </a:r>
                    </a:p>
                    <a:p>
                      <a:pPr algn="ctr"/>
                      <a:endParaRPr lang="de-DE" sz="1600" dirty="0">
                        <a:latin typeface="Calibri" charset="0"/>
                        <a:ea typeface="Calibri" charset="0"/>
                        <a:cs typeface="Calibri" charset="0"/>
                      </a:endParaRPr>
                    </a:p>
                  </a:txBody>
                  <a:tcPr/>
                </a:tc>
                <a:extLst>
                  <a:ext uri="{0D108BD9-81ED-4DB2-BD59-A6C34878D82A}">
                    <a16:rowId xmlns:a16="http://schemas.microsoft.com/office/drawing/2014/main" val="10000"/>
                  </a:ext>
                </a:extLst>
              </a:tr>
              <a:tr h="349115">
                <a:tc>
                  <a:txBody>
                    <a:bodyPr/>
                    <a:lstStyle/>
                    <a:p>
                      <a:pPr algn="ctr"/>
                      <a:r>
                        <a:rPr lang="de-DE" sz="1600" dirty="0" smtClean="0">
                          <a:latin typeface="Calibri" charset="0"/>
                          <a:ea typeface="Calibri" charset="0"/>
                          <a:cs typeface="Calibri" charset="0"/>
                        </a:rPr>
                        <a:t>1</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4</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+ 1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1"/>
                  </a:ext>
                </a:extLst>
              </a:tr>
              <a:tr h="349115">
                <a:tc>
                  <a:txBody>
                    <a:bodyPr/>
                    <a:lstStyle/>
                    <a:p>
                      <a:pPr algn="ctr"/>
                      <a:r>
                        <a:rPr lang="de-DE" sz="1600" dirty="0" smtClean="0">
                          <a:latin typeface="Calibri" charset="0"/>
                          <a:ea typeface="Calibri" charset="0"/>
                          <a:cs typeface="Calibri" charset="0"/>
                        </a:rPr>
                        <a:t>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7</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+ 2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2"/>
                  </a:ext>
                </a:extLst>
              </a:tr>
              <a:tr h="349115">
                <a:tc>
                  <a:txBody>
                    <a:bodyPr/>
                    <a:lstStyle/>
                    <a:p>
                      <a:pPr algn="ctr"/>
                      <a:r>
                        <a:rPr lang="de-DE" sz="1600" dirty="0" smtClean="0">
                          <a:latin typeface="Calibri" charset="0"/>
                          <a:ea typeface="Calibri" charset="0"/>
                          <a:cs typeface="Calibri" charset="0"/>
                        </a:rPr>
                        <a:t>3</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10</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+ 3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3"/>
                  </a:ext>
                </a:extLst>
              </a:tr>
              <a:tr h="349115">
                <a:tc>
                  <a:txBody>
                    <a:bodyPr/>
                    <a:lstStyle/>
                    <a:p>
                      <a:pPr algn="ctr"/>
                      <a:r>
                        <a:rPr lang="de-DE" sz="1600" dirty="0" smtClean="0">
                          <a:latin typeface="Calibri" charset="0"/>
                          <a:ea typeface="Calibri" charset="0"/>
                          <a:cs typeface="Calibri" charset="0"/>
                        </a:rPr>
                        <a:t>4</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13</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+ 4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4"/>
                  </a:ext>
                </a:extLst>
              </a:tr>
              <a:tr h="349115">
                <a:tc>
                  <a:txBody>
                    <a:bodyPr/>
                    <a:lstStyle/>
                    <a:p>
                      <a:pPr algn="ctr"/>
                      <a:r>
                        <a:rPr lang="de-DE" sz="1600" dirty="0" smtClean="0">
                          <a:latin typeface="Calibri" charset="0"/>
                          <a:ea typeface="Calibri" charset="0"/>
                          <a:cs typeface="Calibri" charset="0"/>
                        </a:rPr>
                        <a:t>5</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16</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+ 5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5"/>
                  </a:ext>
                </a:extLst>
              </a:tr>
              <a:tr h="349115">
                <a:tc>
                  <a:txBody>
                    <a:bodyPr/>
                    <a:lstStyle/>
                    <a:p>
                      <a:pPr algn="ctr"/>
                      <a:r>
                        <a:rPr lang="de-DE" sz="1600" dirty="0" smtClean="0">
                          <a:latin typeface="Calibri" charset="0"/>
                          <a:ea typeface="Calibri" charset="0"/>
                          <a:cs typeface="Calibri" charset="0"/>
                        </a:rPr>
                        <a:t>...</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6"/>
                  </a:ext>
                </a:extLst>
              </a:tr>
              <a:tr h="349115">
                <a:tc>
                  <a:txBody>
                    <a:bodyPr/>
                    <a:lstStyle/>
                    <a:p>
                      <a:pPr algn="ctr"/>
                      <a:r>
                        <a:rPr lang="de-DE" sz="1600" dirty="0" smtClean="0">
                          <a:latin typeface="Calibri" charset="0"/>
                          <a:ea typeface="Calibri" charset="0"/>
                          <a:cs typeface="Calibri" charset="0"/>
                        </a:rPr>
                        <a:t>20</a:t>
                      </a:r>
                    </a:p>
                  </a:txBody>
                  <a:tcPr/>
                </a:tc>
                <a:tc>
                  <a:txBody>
                    <a:bodyPr/>
                    <a:lstStyle/>
                    <a:p>
                      <a:pPr algn="ctr"/>
                      <a:r>
                        <a:rPr lang="de-DE" sz="1600" dirty="0" smtClean="0">
                          <a:latin typeface="Calibri" charset="0"/>
                          <a:ea typeface="Calibri" charset="0"/>
                          <a:cs typeface="Calibri" charset="0"/>
                        </a:rPr>
                        <a:t>24</a:t>
                      </a:r>
                      <a:endParaRPr lang="de-DE" sz="1600" dirty="0">
                        <a:latin typeface="Calibri" charset="0"/>
                        <a:ea typeface="Calibri" charset="0"/>
                        <a:cs typeface="Calibri"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600" dirty="0" smtClean="0">
                          <a:latin typeface="Calibri" charset="0"/>
                          <a:ea typeface="Calibri" charset="0"/>
                          <a:cs typeface="Calibri" charset="0"/>
                        </a:rPr>
                        <a:t>1 + 20 ・3</a:t>
                      </a:r>
                    </a:p>
                  </a:txBody>
                  <a:tcPr/>
                </a:tc>
                <a:extLst>
                  <a:ext uri="{0D108BD9-81ED-4DB2-BD59-A6C34878D82A}">
                    <a16:rowId xmlns:a16="http://schemas.microsoft.com/office/drawing/2014/main" val="10007"/>
                  </a:ext>
                </a:extLst>
              </a:tr>
              <a:tr h="349115">
                <a:tc>
                  <a:txBody>
                    <a:bodyPr/>
                    <a:lstStyle/>
                    <a:p>
                      <a:pPr algn="ctr"/>
                      <a:r>
                        <a:rPr lang="de-DE" sz="1600" dirty="0" err="1" smtClean="0">
                          <a:latin typeface="Calibri" charset="0"/>
                          <a:ea typeface="Calibri" charset="0"/>
                          <a:cs typeface="Calibri" charset="0"/>
                        </a:rPr>
                        <a:t>n</a:t>
                      </a:r>
                      <a:endParaRPr lang="de-DE" sz="1600" dirty="0">
                        <a:latin typeface="Calibri" charset="0"/>
                        <a:ea typeface="Calibri" charset="0"/>
                        <a:cs typeface="Calibri" charset="0"/>
                      </a:endParaRPr>
                    </a:p>
                  </a:txBody>
                  <a:tcPr/>
                </a:tc>
                <a:tc>
                  <a:txBody>
                    <a:bodyPr/>
                    <a:lstStyle/>
                    <a:p>
                      <a:pPr algn="ctr"/>
                      <a:endParaRPr lang="de-DE" sz="1600" dirty="0">
                        <a:latin typeface="Calibri" charset="0"/>
                        <a:ea typeface="Calibri" charset="0"/>
                        <a:cs typeface="Calibri"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600" dirty="0" smtClean="0">
                          <a:latin typeface="Calibri" charset="0"/>
                          <a:ea typeface="Calibri" charset="0"/>
                          <a:cs typeface="Calibri" charset="0"/>
                        </a:rPr>
                        <a:t>1 + </a:t>
                      </a:r>
                      <a:r>
                        <a:rPr lang="de-DE" sz="1600" dirty="0" err="1" smtClean="0">
                          <a:latin typeface="Calibri" charset="0"/>
                          <a:ea typeface="Calibri" charset="0"/>
                          <a:cs typeface="Calibri" charset="0"/>
                        </a:rPr>
                        <a:t>n</a:t>
                      </a:r>
                      <a:r>
                        <a:rPr lang="de-DE" sz="1600" dirty="0" smtClean="0">
                          <a:latin typeface="Calibri" charset="0"/>
                          <a:ea typeface="Calibri" charset="0"/>
                          <a:cs typeface="Calibri" charset="0"/>
                        </a:rPr>
                        <a:t> ・3</a:t>
                      </a:r>
                    </a:p>
                  </a:txBody>
                  <a:tcPr/>
                </a:tc>
                <a:extLst>
                  <a:ext uri="{0D108BD9-81ED-4DB2-BD59-A6C34878D82A}">
                    <a16:rowId xmlns:a16="http://schemas.microsoft.com/office/drawing/2014/main" val="10008"/>
                  </a:ext>
                </a:extLst>
              </a:tr>
            </a:tbl>
          </a:graphicData>
        </a:graphic>
      </p:graphicFrame>
      <mc:AlternateContent xmlns:mc="http://schemas.openxmlformats.org/markup-compatibility/2006" xmlns:a14="http://schemas.microsoft.com/office/drawing/2010/main">
        <mc:Choice Requires="a14">
          <p:sp>
            <p:nvSpPr>
              <p:cNvPr id="14" name="Textfeld 13"/>
              <p:cNvSpPr txBox="1"/>
              <p:nvPr/>
            </p:nvSpPr>
            <p:spPr>
              <a:xfrm>
                <a:off x="6331701" y="6371455"/>
                <a:ext cx="2676695" cy="307777"/>
              </a:xfrm>
              <a:prstGeom prst="rect">
                <a:avLst/>
              </a:prstGeom>
              <a:noFill/>
            </p:spPr>
            <p:txBody>
              <a:bodyPr wrap="none" lIns="0" tIns="0" rIns="0" bIns="0" rtlCol="0">
                <a:spAutoFit/>
              </a:bodyPr>
              <a:lstStyle/>
              <a:p>
                <a:r>
                  <a:rPr lang="de-DE" sz="2000" b="0" dirty="0" smtClean="0">
                    <a:latin typeface="Calibri" charset="0"/>
                    <a:ea typeface="Calibri" charset="0"/>
                    <a:cs typeface="Calibri" charset="0"/>
                  </a:rPr>
                  <a:t>Definitionsbereich: </a:t>
                </a:r>
                <a14:m>
                  <m:oMath xmlns:m="http://schemas.openxmlformats.org/officeDocument/2006/math">
                    <m:r>
                      <a:rPr lang="de-DE" sz="2000" b="0" i="1" smtClean="0">
                        <a:latin typeface="Cambria Math" charset="0"/>
                      </a:rPr>
                      <m:t>𝑛</m:t>
                    </m:r>
                    <m:r>
                      <a:rPr lang="de-DE" sz="2000" b="0" i="1" smtClean="0">
                        <a:latin typeface="Cambria Math" charset="0"/>
                      </a:rPr>
                      <m:t>∈</m:t>
                    </m:r>
                  </m:oMath>
                </a14:m>
                <a:r>
                  <a:rPr lang="de-DE" sz="2000" dirty="0">
                    <a:ea typeface="Cambria Math" charset="0"/>
                    <a:cs typeface="Cambria Math" charset="0"/>
                  </a:rPr>
                  <a:t> </a:t>
                </a:r>
                <a14:m>
                  <m:oMath xmlns:m="http://schemas.openxmlformats.org/officeDocument/2006/math">
                    <m:r>
                      <a:rPr lang="de-DE" sz="2000" i="1">
                        <a:latin typeface="Cambria Math" charset="0"/>
                        <a:ea typeface="Cambria Math" charset="0"/>
                        <a:cs typeface="Cambria Math" charset="0"/>
                      </a:rPr>
                      <m:t>ℕ</m:t>
                    </m:r>
                  </m:oMath>
                </a14:m>
                <a:endParaRPr lang="de-DE" sz="2000" dirty="0">
                  <a:latin typeface="Calibri" panose="020F0502020204030204" pitchFamily="34" charset="0"/>
                </a:endParaRPr>
              </a:p>
            </p:txBody>
          </p:sp>
        </mc:Choice>
        <mc:Fallback xmlns="">
          <p:sp>
            <p:nvSpPr>
              <p:cNvPr id="14" name="Textfeld 13"/>
              <p:cNvSpPr txBox="1">
                <a:spLocks noRot="1" noChangeAspect="1" noMove="1" noResize="1" noEditPoints="1" noAdjustHandles="1" noChangeArrowheads="1" noChangeShapeType="1" noTextEdit="1"/>
              </p:cNvSpPr>
              <p:nvPr/>
            </p:nvSpPr>
            <p:spPr>
              <a:xfrm>
                <a:off x="6331701" y="6371455"/>
                <a:ext cx="2676695" cy="307777"/>
              </a:xfrm>
              <a:prstGeom prst="rect">
                <a:avLst/>
              </a:prstGeom>
              <a:blipFill rotWithShape="0">
                <a:blip r:embed="rId4"/>
                <a:stretch>
                  <a:fillRect l="-5923" t="-25490" r="-2278" b="-49020"/>
                </a:stretch>
              </a:blipFill>
            </p:spPr>
            <p:txBody>
              <a:bodyPr/>
              <a:lstStyle/>
              <a:p>
                <a:r>
                  <a:rPr lang="de-DE">
                    <a:noFill/>
                  </a:rPr>
                  <a:t> </a:t>
                </a:r>
              </a:p>
            </p:txBody>
          </p:sp>
        </mc:Fallback>
      </mc:AlternateContent>
    </p:spTree>
    <p:extLst>
      <p:ext uri="{BB962C8B-B14F-4D97-AF65-F5344CB8AC3E}">
        <p14:creationId xmlns:p14="http://schemas.microsoft.com/office/powerpoint/2010/main" val="54054549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smtClean="0"/>
              <a:t>Schritt 1: Ausbau der bisherigen Definition</a:t>
            </a:r>
          </a:p>
          <a:p>
            <a:pPr lvl="1"/>
            <a:r>
              <a:rPr lang="de-DE" dirty="0" smtClean="0"/>
              <a:t>Die Definition „syntaktisch korrekte Aneinanderreihung von  Zahlzeichen“ wird anhand von Beispielen und Gegenbeispielen mit </a:t>
            </a:r>
            <a:r>
              <a:rPr lang="de-DE" dirty="0" err="1" smtClean="0"/>
              <a:t>Termbäumen</a:t>
            </a:r>
            <a:r>
              <a:rPr lang="de-DE" dirty="0" smtClean="0"/>
              <a:t> erläutert. </a:t>
            </a:r>
          </a:p>
          <a:p>
            <a:r>
              <a:rPr lang="de-DE" dirty="0" smtClean="0"/>
              <a:t>Schritt 2: Vorstellen von Einsetzungs-, Gegenstands- und </a:t>
            </a:r>
            <a:r>
              <a:rPr lang="de-DE" dirty="0" err="1" smtClean="0"/>
              <a:t>Kalkülaspekt</a:t>
            </a:r>
            <a:r>
              <a:rPr lang="de-DE" dirty="0" smtClean="0"/>
              <a:t> an einfachen Beispielen</a:t>
            </a:r>
          </a:p>
          <a:p>
            <a:r>
              <a:rPr lang="de-DE" dirty="0" smtClean="0"/>
              <a:t>Schritt 3: Fehlvorstellungen zu Variablen</a:t>
            </a:r>
          </a:p>
          <a:p>
            <a:pPr lvl="1"/>
            <a:r>
              <a:rPr lang="de-DE" dirty="0" smtClean="0"/>
              <a:t>Übersicht über bekannte Schwierigkeiten</a:t>
            </a:r>
          </a:p>
          <a:p>
            <a:endParaRPr lang="de-DE" dirty="0" smtClean="0"/>
          </a:p>
        </p:txBody>
      </p:sp>
      <p:sp>
        <p:nvSpPr>
          <p:cNvPr id="3" name="Titel 2"/>
          <p:cNvSpPr>
            <a:spLocks noGrp="1"/>
          </p:cNvSpPr>
          <p:nvPr>
            <p:ph type="title"/>
          </p:nvPr>
        </p:nvSpPr>
        <p:spPr/>
        <p:txBody>
          <a:bodyPr>
            <a:normAutofit fontScale="90000"/>
          </a:bodyPr>
          <a:lstStyle/>
          <a:p>
            <a:r>
              <a:rPr lang="de-DE" dirty="0" smtClean="0"/>
              <a:t>Schwerpunkt: Variable [10–15 min]</a:t>
            </a:r>
            <a:endParaRPr lang="de-DE" dirty="0"/>
          </a:p>
        </p:txBody>
      </p:sp>
    </p:spTree>
    <p:extLst>
      <p:ext uri="{BB962C8B-B14F-4D97-AF65-F5344CB8AC3E}">
        <p14:creationId xmlns:p14="http://schemas.microsoft.com/office/powerpoint/2010/main" val="13824055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eck 8"/>
          <p:cNvSpPr/>
          <p:nvPr/>
        </p:nvSpPr>
        <p:spPr bwMode="auto">
          <a:xfrm>
            <a:off x="-180527" y="2996952"/>
            <a:ext cx="8928991" cy="538090"/>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5" name="Titel 4"/>
          <p:cNvSpPr>
            <a:spLocks noGrp="1"/>
          </p:cNvSpPr>
          <p:nvPr>
            <p:ph type="title"/>
          </p:nvPr>
        </p:nvSpPr>
        <p:spPr/>
        <p:txBody>
          <a:bodyPr>
            <a:normAutofit fontScale="90000"/>
          </a:bodyPr>
          <a:lstStyle/>
          <a:p>
            <a:r>
              <a:rPr lang="de-DE" dirty="0" smtClean="0"/>
              <a:t>Gliederung Baustein 1: </a:t>
            </a:r>
            <a:r>
              <a:rPr lang="de-DE" dirty="0"/>
              <a:t>Was sollen sich Schülerinnen und Schüler unter einem Variablenterm vorstellen?</a:t>
            </a:r>
            <a:br>
              <a:rPr lang="de-DE" dirty="0"/>
            </a:br>
            <a:endParaRPr lang="de-DE" dirty="0"/>
          </a:p>
        </p:txBody>
      </p:sp>
      <p:sp>
        <p:nvSpPr>
          <p:cNvPr id="6" name="Inhaltsplatzhalter 5"/>
          <p:cNvSpPr>
            <a:spLocks noGrp="1"/>
          </p:cNvSpPr>
          <p:nvPr>
            <p:ph idx="1"/>
          </p:nvPr>
        </p:nvSpPr>
        <p:spPr/>
        <p:txBody>
          <a:bodyPr/>
          <a:lstStyle/>
          <a:p>
            <a:pPr marL="514350" indent="-514350">
              <a:buFont typeface="+mj-lt"/>
              <a:buAutoNum type="arabicPeriod"/>
            </a:pPr>
            <a:r>
              <a:rPr lang="de-DE" sz="2500" dirty="0" err="1" smtClean="0">
                <a:solidFill>
                  <a:schemeClr val="accent6"/>
                </a:solidFill>
              </a:rPr>
              <a:t>Algebraunterricht</a:t>
            </a:r>
            <a:r>
              <a:rPr lang="de-DE" sz="2500" dirty="0" smtClean="0">
                <a:solidFill>
                  <a:schemeClr val="accent6"/>
                </a:solidFill>
              </a:rPr>
              <a:t> der Sekundarstufe I – Anlage, Ziele und wichtige Aktivitäten für </a:t>
            </a:r>
            <a:r>
              <a:rPr lang="de-DE" sz="2500" dirty="0" err="1" smtClean="0">
                <a:solidFill>
                  <a:schemeClr val="accent6"/>
                </a:solidFill>
              </a:rPr>
              <a:t>SuS</a:t>
            </a:r>
            <a:endParaRPr lang="de-DE" sz="2500" dirty="0" smtClean="0">
              <a:solidFill>
                <a:schemeClr val="accent6"/>
              </a:solidFill>
            </a:endParaRPr>
          </a:p>
          <a:p>
            <a:pPr marL="514350" indent="-514350">
              <a:buFont typeface="+mj-lt"/>
              <a:buAutoNum type="arabicPeriod"/>
            </a:pPr>
            <a:r>
              <a:rPr lang="de-DE" sz="2500" dirty="0" smtClean="0"/>
              <a:t>Schwerpunkt Terme: Vom Zahlenterm zum Variablenterm</a:t>
            </a:r>
          </a:p>
          <a:p>
            <a:pPr marL="514350" indent="-514350">
              <a:buFont typeface="+mj-lt"/>
              <a:buAutoNum type="arabicPeriod"/>
            </a:pPr>
            <a:r>
              <a:rPr lang="de-DE" sz="2500" dirty="0" smtClean="0">
                <a:solidFill>
                  <a:schemeClr val="tx2"/>
                </a:solidFill>
              </a:rPr>
              <a:t>Schwerpunkt Variable: Mit Variablen generalisieren</a:t>
            </a:r>
          </a:p>
          <a:p>
            <a:pPr marL="514350" indent="-514350">
              <a:buFont typeface="+mj-lt"/>
              <a:buAutoNum type="arabicPeriod"/>
            </a:pPr>
            <a:r>
              <a:rPr lang="de-DE" sz="2500" dirty="0" smtClean="0"/>
              <a:t>Aktivitäten mit Termen</a:t>
            </a:r>
          </a:p>
          <a:p>
            <a:pPr marL="514350" indent="-514350">
              <a:buFont typeface="+mj-lt"/>
              <a:buAutoNum type="arabicPeriod"/>
            </a:pPr>
            <a:r>
              <a:rPr lang="de-DE" sz="2500" dirty="0" smtClean="0"/>
              <a:t>Arbeitsphase: Aktivitäten zu Termen und Variablen</a:t>
            </a:r>
          </a:p>
          <a:p>
            <a:pPr marL="514350" indent="-514350">
              <a:buFont typeface="+mj-lt"/>
              <a:buAutoNum type="arabicPeriod"/>
            </a:pPr>
            <a:r>
              <a:rPr lang="de-DE" sz="2500" dirty="0" smtClean="0"/>
              <a:t>Gemeinsame Reflexion: </a:t>
            </a:r>
            <a:r>
              <a:rPr lang="de-DE" sz="2500" dirty="0"/>
              <a:t>Was sollen sich Schülerinnen und Schüler unter einem Variablenterm vorstellen</a:t>
            </a:r>
            <a:r>
              <a:rPr lang="de-DE" sz="2500" dirty="0" smtClean="0"/>
              <a:t>?</a:t>
            </a:r>
          </a:p>
          <a:p>
            <a:pPr marL="514350" indent="-514350">
              <a:buFont typeface="+mj-lt"/>
              <a:buAutoNum type="arabicPeriod"/>
            </a:pPr>
            <a:endParaRPr lang="de-DE" dirty="0" smtClean="0"/>
          </a:p>
        </p:txBody>
      </p:sp>
    </p:spTree>
    <p:extLst>
      <p:ext uri="{BB962C8B-B14F-4D97-AF65-F5344CB8AC3E}">
        <p14:creationId xmlns:p14="http://schemas.microsoft.com/office/powerpoint/2010/main" val="10059711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323528" y="1124744"/>
            <a:ext cx="7848872" cy="5400600"/>
          </a:xfrm>
        </p:spPr>
        <p:txBody>
          <a:bodyPr/>
          <a:lstStyle/>
          <a:p>
            <a:r>
              <a:rPr lang="de-DE" dirty="0" smtClean="0"/>
              <a:t>Einsetzungsaspekt</a:t>
            </a:r>
          </a:p>
          <a:p>
            <a:pPr lvl="1"/>
            <a:r>
              <a:rPr lang="de-DE" dirty="0"/>
              <a:t>Variablen sind Platzhalter für </a:t>
            </a:r>
            <a:r>
              <a:rPr lang="de-DE" dirty="0" smtClean="0"/>
              <a:t>Zahlen.</a:t>
            </a:r>
            <a:endParaRPr lang="de-DE" dirty="0"/>
          </a:p>
          <a:p>
            <a:pPr lvl="1"/>
            <a:r>
              <a:rPr lang="de-DE" dirty="0" smtClean="0"/>
              <a:t>3 + __ = 5; </a:t>
            </a:r>
            <a:r>
              <a:rPr lang="de-DE" dirty="0"/>
              <a:t>	3 </a:t>
            </a:r>
            <a:r>
              <a:rPr lang="de-DE" dirty="0" smtClean="0"/>
              <a:t>– </a:t>
            </a:r>
            <a:r>
              <a:rPr lang="de-DE" dirty="0"/>
              <a:t>___ = </a:t>
            </a:r>
            <a:r>
              <a:rPr lang="de-DE" dirty="0" smtClean="0"/>
              <a:t>7</a:t>
            </a:r>
          </a:p>
          <a:p>
            <a:pPr lvl="1"/>
            <a:endParaRPr lang="de-DE" sz="900" dirty="0" smtClean="0"/>
          </a:p>
          <a:p>
            <a:r>
              <a:rPr lang="de-DE" dirty="0" smtClean="0"/>
              <a:t>Gegenstandsaspekt</a:t>
            </a:r>
          </a:p>
          <a:p>
            <a:pPr lvl="1"/>
            <a:r>
              <a:rPr lang="de-DE" dirty="0" smtClean="0"/>
              <a:t>Eine Variable fasst Zahlen zusammen, sie ist ein Stellvertreter für eine </a:t>
            </a:r>
            <a:r>
              <a:rPr lang="de-DE" i="1" dirty="0" smtClean="0"/>
              <a:t>unbestimmte</a:t>
            </a:r>
            <a:r>
              <a:rPr lang="de-DE" dirty="0" smtClean="0"/>
              <a:t>, </a:t>
            </a:r>
            <a:r>
              <a:rPr lang="de-DE" i="1" dirty="0" smtClean="0"/>
              <a:t>unbekannte oder veränderliche</a:t>
            </a:r>
            <a:r>
              <a:rPr lang="de-DE" dirty="0" smtClean="0"/>
              <a:t> </a:t>
            </a:r>
            <a:r>
              <a:rPr lang="de-DE" i="1" dirty="0" smtClean="0"/>
              <a:t>Zahl</a:t>
            </a:r>
            <a:r>
              <a:rPr lang="de-DE" dirty="0" smtClean="0"/>
              <a:t>.</a:t>
            </a:r>
          </a:p>
          <a:p>
            <a:pPr lvl="1"/>
            <a:endParaRPr lang="de-DE" sz="900" dirty="0" smtClean="0"/>
          </a:p>
          <a:p>
            <a:r>
              <a:rPr lang="de-DE" dirty="0" err="1" smtClean="0"/>
              <a:t>Kalkülaspekt</a:t>
            </a:r>
            <a:endParaRPr lang="de-DE" dirty="0" smtClean="0"/>
          </a:p>
          <a:p>
            <a:pPr lvl="1"/>
            <a:r>
              <a:rPr lang="de-DE" dirty="0" smtClean="0"/>
              <a:t>Mit Variablen kann man nach bestimmten Regeln operieren. Dabei kann ihre Bedeutung (Gegenstandsaspekt) außer Acht gelassen werden.</a:t>
            </a:r>
            <a:endParaRPr lang="de-DE" dirty="0"/>
          </a:p>
          <a:p>
            <a:endParaRPr lang="de-DE" dirty="0"/>
          </a:p>
        </p:txBody>
      </p:sp>
      <p:sp>
        <p:nvSpPr>
          <p:cNvPr id="2" name="Titel 1"/>
          <p:cNvSpPr>
            <a:spLocks noGrp="1"/>
          </p:cNvSpPr>
          <p:nvPr>
            <p:ph type="title"/>
          </p:nvPr>
        </p:nvSpPr>
        <p:spPr/>
        <p:txBody>
          <a:bodyPr>
            <a:normAutofit fontScale="90000"/>
          </a:bodyPr>
          <a:lstStyle/>
          <a:p>
            <a:pPr algn="ctr"/>
            <a:r>
              <a:rPr lang="de-DE" dirty="0" smtClean="0"/>
              <a:t>Wichtige Vorstellungen zu Variablen </a:t>
            </a:r>
            <a:r>
              <a:rPr lang="de-DE" dirty="0"/>
              <a:t>–</a:t>
            </a:r>
            <a:r>
              <a:rPr lang="de-DE" dirty="0" smtClean="0"/>
              <a:t> Variablenaspekte </a:t>
            </a:r>
            <a:endParaRPr lang="de-DE" dirty="0"/>
          </a:p>
        </p:txBody>
      </p:sp>
      <p:sp>
        <p:nvSpPr>
          <p:cNvPr id="8" name="Textfeld 7"/>
          <p:cNvSpPr txBox="1"/>
          <p:nvPr/>
        </p:nvSpPr>
        <p:spPr>
          <a:xfrm>
            <a:off x="7056496" y="1090507"/>
            <a:ext cx="1980000" cy="19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Bisher:</a:t>
            </a:r>
          </a:p>
          <a:p>
            <a:pPr algn="ctr"/>
            <a:r>
              <a:rPr lang="de-DE" sz="1600" dirty="0">
                <a:latin typeface="Calibri" charset="0"/>
                <a:ea typeface="Calibri" charset="0"/>
                <a:cs typeface="Calibri" charset="0"/>
              </a:rPr>
              <a:t>Variablen sind generalisierte Zahlen mit bestimmten </a:t>
            </a:r>
            <a:r>
              <a:rPr lang="de-DE" sz="1600" dirty="0" smtClean="0">
                <a:latin typeface="Calibri" charset="0"/>
                <a:ea typeface="Calibri" charset="0"/>
                <a:cs typeface="Calibri" charset="0"/>
              </a:rPr>
              <a:t>Bedingungen, </a:t>
            </a:r>
            <a:r>
              <a:rPr lang="de-DE" sz="1600" dirty="0">
                <a:latin typeface="Calibri" charset="0"/>
                <a:ea typeface="Calibri" charset="0"/>
                <a:cs typeface="Calibri" charset="0"/>
              </a:rPr>
              <a:t>die vom </a:t>
            </a:r>
            <a:r>
              <a:rPr lang="de-DE" sz="1600" dirty="0" smtClean="0">
                <a:latin typeface="Calibri" charset="0"/>
                <a:ea typeface="Calibri" charset="0"/>
                <a:cs typeface="Calibri" charset="0"/>
              </a:rPr>
              <a:t>Kontext abhängen.</a:t>
            </a:r>
          </a:p>
          <a:p>
            <a:endParaRPr lang="de-DE" sz="1600" dirty="0">
              <a:latin typeface="Calibri" charset="0"/>
              <a:ea typeface="Calibri" charset="0"/>
              <a:cs typeface="Calibri" charset="0"/>
            </a:endParaRPr>
          </a:p>
        </p:txBody>
      </p:sp>
      <p:sp>
        <p:nvSpPr>
          <p:cNvPr id="5" name="Textfeld 4"/>
          <p:cNvSpPr txBox="1"/>
          <p:nvPr/>
        </p:nvSpPr>
        <p:spPr>
          <a:xfrm>
            <a:off x="4860032" y="5949280"/>
            <a:ext cx="4392488" cy="792088"/>
          </a:xfrm>
          <a:prstGeom prst="rect">
            <a:avLst/>
          </a:prstGeom>
          <a:solidFill>
            <a:schemeClr val="accent1">
              <a:alpha val="25000"/>
            </a:schemeClr>
          </a:solidFill>
        </p:spPr>
        <p:txBody>
          <a:bodyPr wrap="square" lIns="180000" rIns="270000" rtlCol="0" anchor="ctr" anchorCtr="1">
            <a:noAutofit/>
          </a:bodyPr>
          <a:lstStyle/>
          <a:p>
            <a:r>
              <a:rPr lang="de-DE" sz="1600" dirty="0" smtClean="0"/>
              <a:t>Welcher der Aspekte passt am besten zu unserer Arbeitsdefinition von Variablen?</a:t>
            </a:r>
            <a:endParaRPr lang="de-DE" sz="1600" dirty="0"/>
          </a:p>
        </p:txBody>
      </p:sp>
      <p:sp>
        <p:nvSpPr>
          <p:cNvPr id="6" name="Abgerundetes Rechteck 5"/>
          <p:cNvSpPr/>
          <p:nvPr/>
        </p:nvSpPr>
        <p:spPr bwMode="auto">
          <a:xfrm>
            <a:off x="4509511" y="5372944"/>
            <a:ext cx="2160241" cy="720080"/>
          </a:xfrm>
          <a:prstGeom prst="roundRect">
            <a:avLst/>
          </a:prstGeom>
          <a:solidFill>
            <a:schemeClr val="accent1">
              <a:alpha val="7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algn="ctr"/>
            <a:r>
              <a:rPr lang="de-DE" sz="1800" b="1" dirty="0" smtClean="0">
                <a:solidFill>
                  <a:prstClr val="black"/>
                </a:solidFill>
                <a:latin typeface="Calibri"/>
                <a:cs typeface="Calibri"/>
                <a:sym typeface="Wingdings"/>
              </a:rPr>
              <a:t>Überlegen Sie:</a:t>
            </a:r>
            <a:endParaRPr lang="de-DE" sz="1800" b="1" dirty="0">
              <a:solidFill>
                <a:schemeClr val="accent2"/>
              </a:solidFill>
              <a:latin typeface="Calibri"/>
              <a:cs typeface="Calibri"/>
            </a:endParaRPr>
          </a:p>
        </p:txBody>
      </p:sp>
      <p:sp>
        <p:nvSpPr>
          <p:cNvPr id="7" name="Textfeld 6"/>
          <p:cNvSpPr txBox="1"/>
          <p:nvPr/>
        </p:nvSpPr>
        <p:spPr>
          <a:xfrm>
            <a:off x="755576" y="5271011"/>
            <a:ext cx="1147368" cy="246221"/>
          </a:xfrm>
          <a:prstGeom prst="rect">
            <a:avLst/>
          </a:prstGeom>
          <a:noFill/>
        </p:spPr>
        <p:txBody>
          <a:bodyPr wrap="square" rtlCol="0">
            <a:spAutoFit/>
          </a:bodyPr>
          <a:lstStyle/>
          <a:p>
            <a:r>
              <a:rPr lang="de-DE" sz="1000" smtClean="0">
                <a:latin typeface="Calibri" charset="0"/>
                <a:ea typeface="Calibri" charset="0"/>
                <a:cs typeface="Calibri" charset="0"/>
              </a:rPr>
              <a:t>Vgl. </a:t>
            </a:r>
            <a:r>
              <a:rPr lang="de-DE" sz="1000" dirty="0" smtClean="0">
                <a:latin typeface="Calibri" charset="0"/>
                <a:ea typeface="Calibri" charset="0"/>
                <a:cs typeface="Calibri" charset="0"/>
              </a:rPr>
              <a:t>Malle,1993</a:t>
            </a:r>
            <a:endParaRPr lang="de-DE" sz="1000" dirty="0">
              <a:latin typeface="Calibri" charset="0"/>
              <a:ea typeface="Calibri" charset="0"/>
              <a:cs typeface="Calibri" charset="0"/>
            </a:endParaRPr>
          </a:p>
        </p:txBody>
      </p:sp>
    </p:spTree>
    <p:extLst>
      <p:ext uri="{BB962C8B-B14F-4D97-AF65-F5344CB8AC3E}">
        <p14:creationId xmlns:p14="http://schemas.microsoft.com/office/powerpoint/2010/main" val="467315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42" presetClass="path" presetSubtype="0" accel="50000" decel="50000" fill="hold" grpId="1" nodeType="clickEffect">
                                  <p:stCondLst>
                                    <p:cond delay="0"/>
                                  </p:stCondLst>
                                  <p:childTnLst>
                                    <p:animMotion origin="layout" path="M -1.11111E-6 -7.40741E-7 L -0.00017 0.1875 " pathEditMode="relative" rAng="0" ptsTypes="AA">
                                      <p:cBhvr>
                                        <p:cTn id="36" dur="2000" fill="hold"/>
                                        <p:tgtEl>
                                          <p:spTgt spid="8"/>
                                        </p:tgtEl>
                                        <p:attrNameLst>
                                          <p:attrName>ppt_x</p:attrName>
                                          <p:attrName>ppt_y</p:attrName>
                                        </p:attrNameLst>
                                      </p:cBhvr>
                                      <p:rCtr x="-17" y="937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animBg="1"/>
      <p:bldP spid="8" grpId="1" animBg="1"/>
      <p:bldP spid="5"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fontScale="90000"/>
          </a:bodyPr>
          <a:lstStyle/>
          <a:p>
            <a:r>
              <a:rPr lang="de-DE" dirty="0" smtClean="0"/>
              <a:t>Ablauf unserer Fortbildung</a:t>
            </a:r>
            <a:endParaRPr lang="de-DE" dirty="0"/>
          </a:p>
        </p:txBody>
      </p:sp>
      <p:pic>
        <p:nvPicPr>
          <p:cNvPr id="4" name="Grafik 3"/>
          <p:cNvPicPr>
            <a:picLocks noChangeAspect="1"/>
          </p:cNvPicPr>
          <p:nvPr/>
        </p:nvPicPr>
        <p:blipFill>
          <a:blip r:embed="rId3"/>
          <a:stretch>
            <a:fillRect/>
          </a:stretch>
        </p:blipFill>
        <p:spPr>
          <a:xfrm>
            <a:off x="323528" y="913811"/>
            <a:ext cx="6336704" cy="5925675"/>
          </a:xfrm>
          <a:prstGeom prst="rect">
            <a:avLst/>
          </a:prstGeom>
        </p:spPr>
      </p:pic>
    </p:spTree>
    <p:extLst>
      <p:ext uri="{BB962C8B-B14F-4D97-AF65-F5344CB8AC3E}">
        <p14:creationId xmlns:p14="http://schemas.microsoft.com/office/powerpoint/2010/main" val="2405839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9" name="Inhaltsplatzhalter 6"/>
              <p:cNvSpPr txBox="1">
                <a:spLocks/>
              </p:cNvSpPr>
              <p:nvPr/>
            </p:nvSpPr>
            <p:spPr bwMode="auto">
              <a:xfrm>
                <a:off x="4945201" y="1196752"/>
                <a:ext cx="4030216" cy="4752528"/>
              </a:xfrm>
              <a:prstGeom prst="rect">
                <a:avLst/>
              </a:prstGeom>
              <a:noFill/>
              <a:ln w="9525">
                <a:noFill/>
                <a:miter lim="800000"/>
                <a:headEnd/>
                <a:tailEnd/>
              </a:ln>
            </p:spPr>
            <p:txBody>
              <a:bodyPr vert="horz" wrap="square" lIns="0" tIns="0" rIns="91440" bIns="45720" numCol="1" anchor="t" anchorCtr="0" compatLnSpc="1">
                <a:prstTxWarp prst="textNoShape">
                  <a:avLst/>
                </a:prstTxWarp>
              </a:bodyPr>
              <a:lstStyle>
                <a:lvl1pPr marL="342000" indent="-342900" algn="l" rtl="0" eaLnBrk="1" fontAlgn="base" hangingPunct="1">
                  <a:lnSpc>
                    <a:spcPct val="100000"/>
                  </a:lnSpc>
                  <a:spcBef>
                    <a:spcPts val="576"/>
                  </a:spcBef>
                  <a:spcAft>
                    <a:spcPts val="600"/>
                  </a:spcAft>
                  <a:buClr>
                    <a:srgbClr val="CBB98A"/>
                  </a:buClr>
                  <a:buFont typeface="Wingdings" charset="2"/>
                  <a:buChar char="§"/>
                  <a:defRPr sz="24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r>
                  <a:rPr lang="de-DE" dirty="0" smtClean="0"/>
                  <a:t>Wie viel werde ich 2017 für Benzin ausgegeben?</a:t>
                </a:r>
              </a:p>
              <a:p>
                <a:endParaRPr lang="de-DE" dirty="0"/>
              </a:p>
              <a:p>
                <a:endParaRPr lang="de-DE" dirty="0" smtClean="0"/>
              </a:p>
              <a:p>
                <a:endParaRPr lang="de-DE" sz="2000" dirty="0"/>
              </a:p>
              <a:p>
                <a:endParaRPr lang="de-DE" sz="2000" dirty="0" smtClean="0"/>
              </a:p>
              <a:p>
                <a:endParaRPr lang="de-DE" sz="2000" dirty="0"/>
              </a:p>
              <a:p>
                <a:pPr marL="0" indent="0">
                  <a:buNone/>
                </a:pPr>
                <a:r>
                  <a:rPr lang="de-DE" sz="2000" kern="0" dirty="0"/>
                  <a:t>Recherchiere den aktuellen Benzinpreis und die Werte eines Autos. Berechne dann die Kosten für den Benzinverbrauch mit der folgenden Formel</a:t>
                </a:r>
              </a:p>
              <a:p>
                <a:pPr marL="0" indent="0">
                  <a:buNone/>
                </a:pPr>
                <a14:m>
                  <m:oMathPara xmlns:m="http://schemas.openxmlformats.org/officeDocument/2006/math">
                    <m:oMathParaPr>
                      <m:jc m:val="centerGroup"/>
                    </m:oMathParaPr>
                    <m:oMath xmlns:m="http://schemas.openxmlformats.org/officeDocument/2006/math">
                      <m:r>
                        <a:rPr lang="de-DE" sz="2000" i="1">
                          <a:latin typeface="Cambria Math" charset="0"/>
                        </a:rPr>
                        <m:t>𝑠</m:t>
                      </m:r>
                      <m:r>
                        <a:rPr lang="de-DE" sz="2000" i="1">
                          <a:latin typeface="Cambria Math" charset="0"/>
                        </a:rPr>
                        <m:t> :100∙</m:t>
                      </m:r>
                      <m:r>
                        <a:rPr lang="de-DE" sz="2000" i="1">
                          <a:latin typeface="Cambria Math" charset="0"/>
                        </a:rPr>
                        <m:t>𝑣</m:t>
                      </m:r>
                      <m:r>
                        <a:rPr lang="de-DE" sz="2000" i="1">
                          <a:latin typeface="Cambria Math" charset="0"/>
                        </a:rPr>
                        <m:t>∙</m:t>
                      </m:r>
                      <m:r>
                        <a:rPr lang="de-DE" sz="2000" i="1">
                          <a:latin typeface="Cambria Math" charset="0"/>
                        </a:rPr>
                        <m:t>𝑝</m:t>
                      </m:r>
                    </m:oMath>
                  </m:oMathPara>
                </a14:m>
                <a:endParaRPr lang="de-DE" sz="2000" dirty="0" smtClean="0"/>
              </a:p>
              <a:p>
                <a:endParaRPr lang="de-DE" dirty="0"/>
              </a:p>
              <a:p>
                <a:endParaRPr lang="de-DE" dirty="0" smtClean="0"/>
              </a:p>
              <a:p>
                <a:endParaRPr lang="de-DE" dirty="0"/>
              </a:p>
              <a:p>
                <a:endParaRPr lang="de-DE" dirty="0" smtClean="0"/>
              </a:p>
              <a:p>
                <a:endParaRPr lang="de-DE" dirty="0"/>
              </a:p>
              <a:p>
                <a:endParaRPr lang="de-DE" dirty="0" smtClean="0"/>
              </a:p>
              <a:p>
                <a:endParaRPr lang="de-DE" kern="0" dirty="0"/>
              </a:p>
              <a:p>
                <a:endParaRPr lang="de-DE" kern="0" dirty="0" smtClean="0"/>
              </a:p>
              <a:p>
                <a:endParaRPr lang="de-DE" kern="0" dirty="0"/>
              </a:p>
              <a:p>
                <a:pPr marL="0" indent="0">
                  <a:buFont typeface="Wingdings" charset="2"/>
                  <a:buNone/>
                </a:pPr>
                <a:endParaRPr lang="de-DE" kern="0" dirty="0" smtClean="0"/>
              </a:p>
            </p:txBody>
          </p:sp>
        </mc:Choice>
        <mc:Fallback xmlns="">
          <p:sp>
            <p:nvSpPr>
              <p:cNvPr id="9" name="Inhaltsplatzhalter 6"/>
              <p:cNvSpPr txBox="1">
                <a:spLocks noRot="1" noChangeAspect="1" noMove="1" noResize="1" noEditPoints="1" noAdjustHandles="1" noChangeArrowheads="1" noChangeShapeType="1" noTextEdit="1"/>
              </p:cNvSpPr>
              <p:nvPr/>
            </p:nvSpPr>
            <p:spPr bwMode="auto">
              <a:xfrm>
                <a:off x="4945201" y="1196752"/>
                <a:ext cx="4030216" cy="4752528"/>
              </a:xfrm>
              <a:prstGeom prst="rect">
                <a:avLst/>
              </a:prstGeom>
              <a:blipFill rotWithShape="0">
                <a:blip r:embed="rId5"/>
                <a:stretch>
                  <a:fillRect l="-4236" t="-1923" b="-9231"/>
                </a:stretch>
              </a:blipFill>
              <a:ln w="9525">
                <a:noFill/>
                <a:miter lim="800000"/>
                <a:headEnd/>
                <a:tailEnd/>
              </a:ln>
            </p:spPr>
            <p:txBody>
              <a:bodyPr/>
              <a:lstStyle/>
              <a:p>
                <a:r>
                  <a:rPr lang="de-DE">
                    <a:noFill/>
                  </a:rPr>
                  <a:t> </a:t>
                </a:r>
              </a:p>
            </p:txBody>
          </p:sp>
        </mc:Fallback>
      </mc:AlternateContent>
      <p:sp>
        <p:nvSpPr>
          <p:cNvPr id="6" name="Titel 5"/>
          <p:cNvSpPr>
            <a:spLocks noGrp="1"/>
          </p:cNvSpPr>
          <p:nvPr>
            <p:ph type="title"/>
          </p:nvPr>
        </p:nvSpPr>
        <p:spPr/>
        <p:txBody>
          <a:bodyPr>
            <a:normAutofit fontScale="90000"/>
          </a:bodyPr>
          <a:lstStyle/>
          <a:p>
            <a:pPr algn="ctr"/>
            <a:r>
              <a:rPr lang="de-DE" dirty="0" smtClean="0"/>
              <a:t>Beispiele zum Einsetzungsaspekt</a:t>
            </a:r>
            <a:endParaRPr lang="de-DE" dirty="0"/>
          </a:p>
        </p:txBody>
      </p:sp>
      <p:graphicFrame>
        <p:nvGraphicFramePr>
          <p:cNvPr id="8" name="Tabelle 7"/>
          <p:cNvGraphicFramePr>
            <a:graphicFrameLocks noGrp="1"/>
          </p:cNvGraphicFramePr>
          <p:nvPr>
            <p:extLst/>
          </p:nvPr>
        </p:nvGraphicFramePr>
        <p:xfrm>
          <a:off x="5004261" y="2060847"/>
          <a:ext cx="3912096" cy="1582025"/>
        </p:xfrm>
        <a:graphic>
          <a:graphicData uri="http://schemas.openxmlformats.org/drawingml/2006/table">
            <a:tbl>
              <a:tblPr firstRow="1" bandRow="1">
                <a:tableStyleId>{9D7B26C5-4107-4FEC-AEDC-1716B250A1EF}</a:tableStyleId>
              </a:tblPr>
              <a:tblGrid>
                <a:gridCol w="1956048">
                  <a:extLst>
                    <a:ext uri="{9D8B030D-6E8A-4147-A177-3AD203B41FA5}">
                      <a16:colId xmlns:a16="http://schemas.microsoft.com/office/drawing/2014/main" val="20000"/>
                    </a:ext>
                  </a:extLst>
                </a:gridCol>
                <a:gridCol w="1956048">
                  <a:extLst>
                    <a:ext uri="{9D8B030D-6E8A-4147-A177-3AD203B41FA5}">
                      <a16:colId xmlns:a16="http://schemas.microsoft.com/office/drawing/2014/main" val="20001"/>
                    </a:ext>
                  </a:extLst>
                </a:gridCol>
              </a:tblGrid>
              <a:tr h="332345">
                <a:tc>
                  <a:txBody>
                    <a:bodyPr/>
                    <a:lstStyle/>
                    <a:p>
                      <a:r>
                        <a:rPr lang="de-DE" sz="1400" b="1" dirty="0" smtClean="0"/>
                        <a:t>Gefahrene Strecke</a:t>
                      </a:r>
                      <a:r>
                        <a:rPr lang="de-DE" sz="1400" b="1" baseline="0" dirty="0" smtClean="0"/>
                        <a:t> in km</a:t>
                      </a:r>
                      <a:endParaRPr lang="de-DE" sz="1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de-DE" sz="1400" b="1" dirty="0" smtClean="0">
                          <a:solidFill>
                            <a:schemeClr val="tx1"/>
                          </a:solidFill>
                        </a:rPr>
                        <a:t>s</a:t>
                      </a:r>
                      <a:endParaRPr lang="de-DE" sz="1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3234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400" b="1" dirty="0" smtClean="0"/>
                        <a:t>Benzinpreis in €/l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de-DE" sz="1400" b="1" dirty="0" smtClean="0"/>
                        <a:t>p</a:t>
                      </a:r>
                      <a:endParaRPr lang="de-DE" sz="1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32345">
                <a:tc>
                  <a:txBody>
                    <a:bodyPr/>
                    <a:lstStyle/>
                    <a:p>
                      <a:r>
                        <a:rPr lang="de-DE" sz="1400" b="1" dirty="0" smtClean="0"/>
                        <a:t>Durchschnittlicher</a:t>
                      </a:r>
                      <a:r>
                        <a:rPr lang="de-DE" sz="1400" b="1" baseline="0" dirty="0" smtClean="0"/>
                        <a:t> Verbrauch in l pro 100km</a:t>
                      </a:r>
                      <a:endParaRPr lang="de-DE" sz="1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de-DE" sz="1400" b="1" dirty="0" smtClean="0"/>
                        <a:t>v</a:t>
                      </a:r>
                      <a:endParaRPr lang="de-DE" sz="1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graphicFrame>
        <p:nvGraphicFramePr>
          <p:cNvPr id="10" name="Tabelle 9"/>
          <p:cNvGraphicFramePr>
            <a:graphicFrameLocks noGrp="1"/>
          </p:cNvGraphicFramePr>
          <p:nvPr>
            <p:extLst/>
          </p:nvPr>
        </p:nvGraphicFramePr>
        <p:xfrm>
          <a:off x="744860" y="2060848"/>
          <a:ext cx="3912096" cy="1582025"/>
        </p:xfrm>
        <a:graphic>
          <a:graphicData uri="http://schemas.openxmlformats.org/drawingml/2006/table">
            <a:tbl>
              <a:tblPr firstRow="1" bandRow="1">
                <a:tableStyleId>{9D7B26C5-4107-4FEC-AEDC-1716B250A1EF}</a:tableStyleId>
              </a:tblPr>
              <a:tblGrid>
                <a:gridCol w="1956048">
                  <a:extLst>
                    <a:ext uri="{9D8B030D-6E8A-4147-A177-3AD203B41FA5}">
                      <a16:colId xmlns:a16="http://schemas.microsoft.com/office/drawing/2014/main" val="20000"/>
                    </a:ext>
                  </a:extLst>
                </a:gridCol>
                <a:gridCol w="1956048">
                  <a:extLst>
                    <a:ext uri="{9D8B030D-6E8A-4147-A177-3AD203B41FA5}">
                      <a16:colId xmlns:a16="http://schemas.microsoft.com/office/drawing/2014/main" val="20001"/>
                    </a:ext>
                  </a:extLst>
                </a:gridCol>
              </a:tblGrid>
              <a:tr h="332345">
                <a:tc>
                  <a:txBody>
                    <a:bodyPr/>
                    <a:lstStyle/>
                    <a:p>
                      <a:r>
                        <a:rPr lang="de-DE" sz="1400" b="1" dirty="0" smtClean="0"/>
                        <a:t>Gefahrene Strecke</a:t>
                      </a:r>
                      <a:r>
                        <a:rPr lang="de-DE" sz="1400" b="1" baseline="0" dirty="0" smtClean="0"/>
                        <a:t> in km</a:t>
                      </a:r>
                      <a:endParaRPr lang="de-DE" sz="1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de-DE" sz="1400" b="1" dirty="0" smtClean="0"/>
                        <a:t>10.000</a:t>
                      </a:r>
                      <a:endParaRPr lang="de-DE" sz="1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3234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400" b="1" dirty="0" smtClean="0"/>
                        <a:t>Benzinpreis in €/l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de-DE" sz="1400" b="1" dirty="0" smtClean="0"/>
                        <a:t>1,55</a:t>
                      </a:r>
                      <a:endParaRPr lang="de-DE" sz="1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32345">
                <a:tc>
                  <a:txBody>
                    <a:bodyPr/>
                    <a:lstStyle/>
                    <a:p>
                      <a:r>
                        <a:rPr lang="de-DE" sz="1400" b="1" dirty="0" smtClean="0"/>
                        <a:t>Durchschnittlicher</a:t>
                      </a:r>
                      <a:r>
                        <a:rPr lang="de-DE" sz="1400" b="1" baseline="0" dirty="0" smtClean="0"/>
                        <a:t> Verbrauch in l pro 100km</a:t>
                      </a:r>
                      <a:endParaRPr lang="de-DE" sz="1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de-DE" sz="1400" b="1" dirty="0" smtClean="0"/>
                        <a:t>5,5</a:t>
                      </a:r>
                      <a:endParaRPr lang="de-DE" sz="1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11" name="Textfeld 10"/>
          <p:cNvSpPr txBox="1"/>
          <p:nvPr/>
        </p:nvSpPr>
        <p:spPr>
          <a:xfrm>
            <a:off x="3339733" y="3861048"/>
            <a:ext cx="2981751" cy="461665"/>
          </a:xfrm>
          <a:prstGeom prst="rect">
            <a:avLst/>
          </a:prstGeom>
          <a:noFill/>
        </p:spPr>
        <p:txBody>
          <a:bodyPr wrap="square" rtlCol="0">
            <a:spAutoFit/>
          </a:bodyPr>
          <a:lstStyle/>
          <a:p>
            <a:r>
              <a:rPr lang="de-DE" i="1" u="sng" dirty="0" smtClean="0"/>
              <a:t>Einsetzungsaspekt:</a:t>
            </a:r>
            <a:endParaRPr lang="de-DE" i="1" u="sng" dirty="0"/>
          </a:p>
        </p:txBody>
      </p:sp>
      <mc:AlternateContent xmlns:mc="http://schemas.openxmlformats.org/markup-compatibility/2006" xmlns:a14="http://schemas.microsoft.com/office/drawing/2010/main">
        <mc:Choice Requires="a14">
          <p:sp>
            <p:nvSpPr>
              <p:cNvPr id="13" name="Inhaltsplatzhalter 6"/>
              <p:cNvSpPr txBox="1">
                <a:spLocks/>
              </p:cNvSpPr>
              <p:nvPr/>
            </p:nvSpPr>
            <p:spPr bwMode="auto">
              <a:xfrm>
                <a:off x="685800" y="1196752"/>
                <a:ext cx="4030216" cy="4752528"/>
              </a:xfrm>
              <a:prstGeom prst="rect">
                <a:avLst/>
              </a:prstGeom>
              <a:noFill/>
              <a:ln w="9525">
                <a:noFill/>
                <a:miter lim="800000"/>
                <a:headEnd/>
                <a:tailEnd/>
              </a:ln>
            </p:spPr>
            <p:txBody>
              <a:bodyPr vert="horz" wrap="square" lIns="0" tIns="0" rIns="91440" bIns="45720" numCol="1" anchor="t" anchorCtr="0" compatLnSpc="1">
                <a:prstTxWarp prst="textNoShape">
                  <a:avLst/>
                </a:prstTxWarp>
              </a:bodyPr>
              <a:lstStyle>
                <a:lvl1pPr marL="342000" indent="-342900" algn="l" rtl="0" eaLnBrk="1" fontAlgn="base" hangingPunct="1">
                  <a:lnSpc>
                    <a:spcPct val="100000"/>
                  </a:lnSpc>
                  <a:spcBef>
                    <a:spcPts val="576"/>
                  </a:spcBef>
                  <a:spcAft>
                    <a:spcPts val="600"/>
                  </a:spcAft>
                  <a:buClr>
                    <a:srgbClr val="CBB98A"/>
                  </a:buClr>
                  <a:buFont typeface="Wingdings" charset="2"/>
                  <a:buChar char="§"/>
                  <a:defRPr sz="24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r>
                  <a:rPr lang="de-DE" dirty="0" smtClean="0"/>
                  <a:t>Wie viel werde ich 2017 für Benzin ausgegeben?</a:t>
                </a:r>
              </a:p>
              <a:p>
                <a:endParaRPr lang="de-DE" dirty="0"/>
              </a:p>
              <a:p>
                <a:endParaRPr lang="de-DE" dirty="0" smtClean="0"/>
              </a:p>
              <a:p>
                <a:endParaRPr lang="de-DE" sz="2000" dirty="0"/>
              </a:p>
              <a:p>
                <a:endParaRPr lang="de-DE" sz="2000" dirty="0" smtClean="0"/>
              </a:p>
              <a:p>
                <a:endParaRPr lang="de-DE" sz="2000" dirty="0"/>
              </a:p>
              <a:p>
                <a:pPr marL="0" indent="0">
                  <a:buNone/>
                </a:pPr>
                <a:r>
                  <a:rPr lang="de-DE" sz="2000" dirty="0"/>
                  <a:t>Der Benzinpreis ist jetzt </a:t>
                </a:r>
                <a:r>
                  <a:rPr lang="de-DE" sz="2000" dirty="0" smtClean="0"/>
                  <a:t>niedriger</a:t>
                </a:r>
                <a:r>
                  <a:rPr lang="de-DE" sz="2000" dirty="0"/>
                  <a:t>. Ersetze die 1,55 durch den aktuellen Preis und berechne die Kosten.</a:t>
                </a:r>
              </a:p>
              <a:p>
                <a:pPr marL="0" indent="0">
                  <a:buNone/>
                </a:pPr>
                <a14:m>
                  <m:oMathPara xmlns:m="http://schemas.openxmlformats.org/officeDocument/2006/math">
                    <m:oMathParaPr>
                      <m:jc m:val="centerGroup"/>
                    </m:oMathParaPr>
                    <m:oMath xmlns:m="http://schemas.openxmlformats.org/officeDocument/2006/math">
                      <m:r>
                        <a:rPr lang="de-DE" sz="2000" i="1">
                          <a:latin typeface="Cambria Math" charset="0"/>
                        </a:rPr>
                        <m:t>10000 :100∙5,5∙</m:t>
                      </m:r>
                      <m:r>
                        <a:rPr lang="de-DE" sz="2000" i="1">
                          <a:latin typeface="Cambria Math" charset="0"/>
                        </a:rPr>
                        <m:t>☐</m:t>
                      </m:r>
                    </m:oMath>
                  </m:oMathPara>
                </a14:m>
                <a:endParaRPr lang="de-DE" sz="2000" dirty="0"/>
              </a:p>
              <a:p>
                <a:endParaRPr lang="de-DE" dirty="0" smtClean="0"/>
              </a:p>
              <a:p>
                <a:endParaRPr lang="de-DE" kern="0" dirty="0"/>
              </a:p>
              <a:p>
                <a:endParaRPr lang="de-DE" kern="0" dirty="0" smtClean="0"/>
              </a:p>
              <a:p>
                <a:endParaRPr lang="de-DE" kern="0" dirty="0"/>
              </a:p>
              <a:p>
                <a:pPr marL="0" indent="0">
                  <a:buFont typeface="Wingdings" charset="2"/>
                  <a:buNone/>
                </a:pPr>
                <a:endParaRPr lang="de-DE" kern="0" dirty="0" smtClean="0"/>
              </a:p>
            </p:txBody>
          </p:sp>
        </mc:Choice>
        <mc:Fallback xmlns="">
          <p:sp>
            <p:nvSpPr>
              <p:cNvPr id="13" name="Inhaltsplatzhalter 6"/>
              <p:cNvSpPr txBox="1">
                <a:spLocks noRot="1" noChangeAspect="1" noMove="1" noResize="1" noEditPoints="1" noAdjustHandles="1" noChangeArrowheads="1" noChangeShapeType="1" noTextEdit="1"/>
              </p:cNvSpPr>
              <p:nvPr/>
            </p:nvSpPr>
            <p:spPr bwMode="auto">
              <a:xfrm>
                <a:off x="685800" y="1196752"/>
                <a:ext cx="4030216" cy="4752528"/>
              </a:xfrm>
              <a:prstGeom prst="rect">
                <a:avLst/>
              </a:prstGeom>
              <a:blipFill rotWithShape="0">
                <a:blip r:embed="rId6"/>
                <a:stretch>
                  <a:fillRect l="-4387" t="-1923"/>
                </a:stretch>
              </a:blipFill>
              <a:ln w="9525">
                <a:noFill/>
                <a:miter lim="800000"/>
                <a:headEnd/>
                <a:tailEnd/>
              </a:ln>
            </p:spPr>
            <p:txBody>
              <a:bodyPr/>
              <a:lstStyle/>
              <a:p>
                <a:r>
                  <a:rPr lang="de-DE">
                    <a:noFill/>
                  </a:rPr>
                  <a:t> </a:t>
                </a:r>
              </a:p>
            </p:txBody>
          </p:sp>
        </mc:Fallback>
      </mc:AlternateContent>
      <p:sp>
        <p:nvSpPr>
          <p:cNvPr id="12" name="Textfeld 11"/>
          <p:cNvSpPr txBox="1"/>
          <p:nvPr/>
        </p:nvSpPr>
        <p:spPr>
          <a:xfrm>
            <a:off x="179512" y="6341258"/>
            <a:ext cx="1802308" cy="400110"/>
          </a:xfrm>
          <a:prstGeom prst="rect">
            <a:avLst/>
          </a:prstGeom>
          <a:noFill/>
        </p:spPr>
        <p:txBody>
          <a:bodyPr wrap="square" rtlCol="0">
            <a:spAutoFit/>
          </a:bodyPr>
          <a:lstStyle/>
          <a:p>
            <a:r>
              <a:rPr lang="de-DE" sz="1000" dirty="0" smtClean="0">
                <a:latin typeface="Calibri" charset="0"/>
                <a:ea typeface="Calibri" charset="0"/>
                <a:cs typeface="Calibri" charset="0"/>
              </a:rPr>
              <a:t>Vgl. Malle,1993</a:t>
            </a:r>
          </a:p>
          <a:p>
            <a:r>
              <a:rPr lang="de-DE" sz="1000" dirty="0" smtClean="0">
                <a:latin typeface="Calibri" charset="0"/>
                <a:ea typeface="Calibri" charset="0"/>
                <a:cs typeface="Calibri" charset="0"/>
              </a:rPr>
              <a:t>Vgl. Prediger, </a:t>
            </a:r>
            <a:r>
              <a:rPr lang="de-DE" sz="1000" dirty="0" err="1" smtClean="0">
                <a:latin typeface="Calibri" charset="0"/>
                <a:ea typeface="Calibri" charset="0"/>
                <a:cs typeface="Calibri" charset="0"/>
              </a:rPr>
              <a:t>Marxer</a:t>
            </a:r>
            <a:r>
              <a:rPr lang="de-DE" sz="1000" dirty="0" smtClean="0">
                <a:latin typeface="Calibri" charset="0"/>
                <a:ea typeface="Calibri" charset="0"/>
                <a:cs typeface="Calibri" charset="0"/>
              </a:rPr>
              <a:t>, 2014</a:t>
            </a:r>
            <a:endParaRPr lang="de-DE" sz="1000" dirty="0">
              <a:latin typeface="Calibri" charset="0"/>
              <a:ea typeface="Calibri" charset="0"/>
              <a:cs typeface="Calibri" charset="0"/>
            </a:endParaRPr>
          </a:p>
        </p:txBody>
      </p:sp>
    </p:spTree>
    <p:extLst>
      <p:ext uri="{BB962C8B-B14F-4D97-AF65-F5344CB8AC3E}">
        <p14:creationId xmlns:p14="http://schemas.microsoft.com/office/powerpoint/2010/main" val="194730209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nhaltsplatzhalter 6"/>
          <p:cNvSpPr txBox="1">
            <a:spLocks/>
          </p:cNvSpPr>
          <p:nvPr/>
        </p:nvSpPr>
        <p:spPr bwMode="auto">
          <a:xfrm>
            <a:off x="4945201" y="1196752"/>
            <a:ext cx="4030216" cy="4752528"/>
          </a:xfrm>
          <a:prstGeom prst="rect">
            <a:avLst/>
          </a:prstGeom>
          <a:noFill/>
          <a:ln w="9525">
            <a:noFill/>
            <a:miter lim="800000"/>
            <a:headEnd/>
            <a:tailEnd/>
          </a:ln>
        </p:spPr>
        <p:txBody>
          <a:bodyPr vert="horz" wrap="square" lIns="0" tIns="0" rIns="91440" bIns="45720" numCol="1" anchor="t" anchorCtr="0" compatLnSpc="1">
            <a:prstTxWarp prst="textNoShape">
              <a:avLst/>
            </a:prstTxWarp>
          </a:bodyPr>
          <a:lstStyle>
            <a:lvl1pPr marL="342000" indent="-342900" algn="l" rtl="0" eaLnBrk="1" fontAlgn="base" hangingPunct="1">
              <a:lnSpc>
                <a:spcPct val="100000"/>
              </a:lnSpc>
              <a:spcBef>
                <a:spcPts val="576"/>
              </a:spcBef>
              <a:spcAft>
                <a:spcPts val="600"/>
              </a:spcAft>
              <a:buClr>
                <a:srgbClr val="CBB98A"/>
              </a:buClr>
              <a:buFont typeface="Wingdings" charset="2"/>
              <a:buChar char="§"/>
              <a:defRPr sz="24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r>
              <a:rPr lang="de-DE" dirty="0" smtClean="0"/>
              <a:t>Wie viel werde ich 2017 für Benzin ausgegeben?</a:t>
            </a:r>
          </a:p>
          <a:p>
            <a:endParaRPr lang="de-DE" kern="0" dirty="0"/>
          </a:p>
          <a:p>
            <a:endParaRPr lang="de-DE" kern="0" dirty="0" smtClean="0"/>
          </a:p>
          <a:p>
            <a:endParaRPr lang="de-DE" kern="0" dirty="0"/>
          </a:p>
          <a:p>
            <a:pPr marL="0" indent="0">
              <a:buFont typeface="Wingdings" charset="2"/>
              <a:buNone/>
            </a:pPr>
            <a:endParaRPr lang="de-DE" kern="0" dirty="0" smtClean="0"/>
          </a:p>
        </p:txBody>
      </p:sp>
      <p:sp>
        <p:nvSpPr>
          <p:cNvPr id="6" name="Titel 5"/>
          <p:cNvSpPr>
            <a:spLocks noGrp="1"/>
          </p:cNvSpPr>
          <p:nvPr>
            <p:ph type="title"/>
          </p:nvPr>
        </p:nvSpPr>
        <p:spPr/>
        <p:txBody>
          <a:bodyPr>
            <a:normAutofit fontScale="90000"/>
          </a:bodyPr>
          <a:lstStyle/>
          <a:p>
            <a:pPr algn="ctr"/>
            <a:r>
              <a:rPr lang="de-DE" dirty="0" smtClean="0"/>
              <a:t>Beispiele zum Einsetzungsaspekt</a:t>
            </a:r>
            <a:endParaRPr lang="de-DE" dirty="0"/>
          </a:p>
        </p:txBody>
      </p:sp>
      <p:graphicFrame>
        <p:nvGraphicFramePr>
          <p:cNvPr id="8" name="Tabelle 7"/>
          <p:cNvGraphicFramePr>
            <a:graphicFrameLocks noGrp="1"/>
          </p:cNvGraphicFramePr>
          <p:nvPr>
            <p:extLst/>
          </p:nvPr>
        </p:nvGraphicFramePr>
        <p:xfrm>
          <a:off x="5004261" y="2060847"/>
          <a:ext cx="3912096" cy="1582025"/>
        </p:xfrm>
        <a:graphic>
          <a:graphicData uri="http://schemas.openxmlformats.org/drawingml/2006/table">
            <a:tbl>
              <a:tblPr firstRow="1" bandRow="1">
                <a:tableStyleId>{9D7B26C5-4107-4FEC-AEDC-1716B250A1EF}</a:tableStyleId>
              </a:tblPr>
              <a:tblGrid>
                <a:gridCol w="1956048">
                  <a:extLst>
                    <a:ext uri="{9D8B030D-6E8A-4147-A177-3AD203B41FA5}">
                      <a16:colId xmlns:a16="http://schemas.microsoft.com/office/drawing/2014/main" val="20000"/>
                    </a:ext>
                  </a:extLst>
                </a:gridCol>
                <a:gridCol w="1956048">
                  <a:extLst>
                    <a:ext uri="{9D8B030D-6E8A-4147-A177-3AD203B41FA5}">
                      <a16:colId xmlns:a16="http://schemas.microsoft.com/office/drawing/2014/main" val="20001"/>
                    </a:ext>
                  </a:extLst>
                </a:gridCol>
              </a:tblGrid>
              <a:tr h="332345">
                <a:tc>
                  <a:txBody>
                    <a:bodyPr/>
                    <a:lstStyle/>
                    <a:p>
                      <a:r>
                        <a:rPr lang="de-DE" sz="1400" b="1" dirty="0" smtClean="0"/>
                        <a:t>Gefahrene Strecke</a:t>
                      </a:r>
                      <a:r>
                        <a:rPr lang="de-DE" sz="1400" b="1" baseline="0" dirty="0" smtClean="0"/>
                        <a:t> in km</a:t>
                      </a:r>
                      <a:endParaRPr lang="de-DE" sz="1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de-DE" sz="1400" b="1" dirty="0" smtClean="0">
                          <a:solidFill>
                            <a:schemeClr val="tx1"/>
                          </a:solidFill>
                        </a:rPr>
                        <a:t>s</a:t>
                      </a:r>
                      <a:endParaRPr lang="de-DE" sz="1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3234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400" b="1" dirty="0" smtClean="0"/>
                        <a:t>Benzinpreis in €/l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de-DE" sz="1400" b="1" dirty="0" smtClean="0"/>
                        <a:t>p</a:t>
                      </a:r>
                      <a:endParaRPr lang="de-DE" sz="1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32345">
                <a:tc>
                  <a:txBody>
                    <a:bodyPr/>
                    <a:lstStyle/>
                    <a:p>
                      <a:r>
                        <a:rPr lang="de-DE" sz="1400" b="1" dirty="0" smtClean="0"/>
                        <a:t>Durchschnittlicher</a:t>
                      </a:r>
                      <a:r>
                        <a:rPr lang="de-DE" sz="1400" b="1" baseline="0" dirty="0" smtClean="0"/>
                        <a:t> Verbrauch in l pro 100km</a:t>
                      </a:r>
                      <a:endParaRPr lang="de-DE" sz="1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de-DE" sz="1400" b="1" dirty="0" smtClean="0"/>
                        <a:t>v</a:t>
                      </a:r>
                      <a:endParaRPr lang="de-DE" sz="1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graphicFrame>
        <p:nvGraphicFramePr>
          <p:cNvPr id="10" name="Tabelle 9"/>
          <p:cNvGraphicFramePr>
            <a:graphicFrameLocks noGrp="1"/>
          </p:cNvGraphicFramePr>
          <p:nvPr>
            <p:extLst/>
          </p:nvPr>
        </p:nvGraphicFramePr>
        <p:xfrm>
          <a:off x="744860" y="2060848"/>
          <a:ext cx="3912096" cy="1582025"/>
        </p:xfrm>
        <a:graphic>
          <a:graphicData uri="http://schemas.openxmlformats.org/drawingml/2006/table">
            <a:tbl>
              <a:tblPr firstRow="1" bandRow="1">
                <a:tableStyleId>{9D7B26C5-4107-4FEC-AEDC-1716B250A1EF}</a:tableStyleId>
              </a:tblPr>
              <a:tblGrid>
                <a:gridCol w="1956048">
                  <a:extLst>
                    <a:ext uri="{9D8B030D-6E8A-4147-A177-3AD203B41FA5}">
                      <a16:colId xmlns:a16="http://schemas.microsoft.com/office/drawing/2014/main" val="20000"/>
                    </a:ext>
                  </a:extLst>
                </a:gridCol>
                <a:gridCol w="1956048">
                  <a:extLst>
                    <a:ext uri="{9D8B030D-6E8A-4147-A177-3AD203B41FA5}">
                      <a16:colId xmlns:a16="http://schemas.microsoft.com/office/drawing/2014/main" val="20001"/>
                    </a:ext>
                  </a:extLst>
                </a:gridCol>
              </a:tblGrid>
              <a:tr h="332345">
                <a:tc>
                  <a:txBody>
                    <a:bodyPr/>
                    <a:lstStyle/>
                    <a:p>
                      <a:r>
                        <a:rPr lang="de-DE" sz="1400" b="1" dirty="0" smtClean="0"/>
                        <a:t>Gefahrene Strecke</a:t>
                      </a:r>
                      <a:r>
                        <a:rPr lang="de-DE" sz="1400" b="1" baseline="0" dirty="0" smtClean="0"/>
                        <a:t> in km</a:t>
                      </a:r>
                      <a:endParaRPr lang="de-DE" sz="1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de-DE" sz="1400" b="1" dirty="0" smtClean="0"/>
                        <a:t>10.000</a:t>
                      </a:r>
                      <a:endParaRPr lang="de-DE" sz="1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3234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400" b="1" dirty="0" smtClean="0"/>
                        <a:t>Benzinpreis in €/l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de-DE" sz="1400" b="1" dirty="0" smtClean="0"/>
                        <a:t>1,55</a:t>
                      </a:r>
                      <a:endParaRPr lang="de-DE" sz="1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32345">
                <a:tc>
                  <a:txBody>
                    <a:bodyPr/>
                    <a:lstStyle/>
                    <a:p>
                      <a:r>
                        <a:rPr lang="de-DE" sz="1400" b="1" dirty="0" smtClean="0"/>
                        <a:t>Durchschnittlicher</a:t>
                      </a:r>
                      <a:r>
                        <a:rPr lang="de-DE" sz="1400" b="1" baseline="0" dirty="0" smtClean="0"/>
                        <a:t> Verbrauch in l pro 100km</a:t>
                      </a:r>
                      <a:endParaRPr lang="de-DE" sz="1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de-DE" sz="1400" b="1" dirty="0" smtClean="0"/>
                        <a:t>5,5</a:t>
                      </a:r>
                      <a:endParaRPr lang="de-DE" sz="1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11" name="Textfeld 10"/>
          <p:cNvSpPr txBox="1"/>
          <p:nvPr/>
        </p:nvSpPr>
        <p:spPr>
          <a:xfrm>
            <a:off x="3339733" y="3861048"/>
            <a:ext cx="2981751" cy="461665"/>
          </a:xfrm>
          <a:prstGeom prst="rect">
            <a:avLst/>
          </a:prstGeom>
          <a:noFill/>
        </p:spPr>
        <p:txBody>
          <a:bodyPr wrap="square" rtlCol="0">
            <a:spAutoFit/>
          </a:bodyPr>
          <a:lstStyle/>
          <a:p>
            <a:r>
              <a:rPr lang="de-DE" i="1" u="sng" dirty="0" smtClean="0"/>
              <a:t>Einsetzungsaspekt:</a:t>
            </a:r>
            <a:endParaRPr lang="de-DE" i="1" u="sng" dirty="0"/>
          </a:p>
        </p:txBody>
      </p:sp>
      <p:sp>
        <p:nvSpPr>
          <p:cNvPr id="12" name="Textfeld 11"/>
          <p:cNvSpPr txBox="1"/>
          <p:nvPr/>
        </p:nvSpPr>
        <p:spPr>
          <a:xfrm>
            <a:off x="685800" y="4367255"/>
            <a:ext cx="8230557" cy="2862322"/>
          </a:xfrm>
          <a:prstGeom prst="rect">
            <a:avLst/>
          </a:prstGeom>
          <a:noFill/>
        </p:spPr>
        <p:txBody>
          <a:bodyPr wrap="square" rtlCol="0">
            <a:spAutoFit/>
          </a:bodyPr>
          <a:lstStyle/>
          <a:p>
            <a:pPr marL="342900" indent="-342900">
              <a:buClr>
                <a:schemeClr val="tx2"/>
              </a:buClr>
              <a:buFont typeface="Wingdings" charset="2"/>
              <a:buChar char="§"/>
            </a:pPr>
            <a:r>
              <a:rPr lang="de-DE" sz="2000" dirty="0" smtClean="0">
                <a:latin typeface="Calibri" charset="0"/>
                <a:ea typeface="Calibri" charset="0"/>
                <a:cs typeface="Calibri" charset="0"/>
              </a:rPr>
              <a:t>Man darf Zahlen deshalb für Variablen einsetzen, weil die Variablen erst aus der Generalisierung von Zahlen entstanden sind.</a:t>
            </a:r>
          </a:p>
          <a:p>
            <a:pPr marL="342900" indent="-342900">
              <a:buClr>
                <a:schemeClr val="tx2"/>
              </a:buClr>
              <a:buFont typeface="Wingdings" charset="2"/>
              <a:buChar char="§"/>
            </a:pPr>
            <a:endParaRPr lang="de-DE" sz="2000" dirty="0" smtClean="0">
              <a:latin typeface="Calibri" charset="0"/>
              <a:ea typeface="Calibri" charset="0"/>
              <a:cs typeface="Calibri" charset="0"/>
            </a:endParaRPr>
          </a:p>
          <a:p>
            <a:pPr marL="342900" indent="-342900">
              <a:buClr>
                <a:schemeClr val="tx2"/>
              </a:buClr>
              <a:buFont typeface="Wingdings" charset="2"/>
              <a:buChar char="§"/>
            </a:pPr>
            <a:r>
              <a:rPr lang="de-DE" sz="2000" dirty="0" smtClean="0">
                <a:latin typeface="Calibri" charset="0"/>
                <a:ea typeface="Calibri" charset="0"/>
                <a:cs typeface="Calibri" charset="0"/>
              </a:rPr>
              <a:t>Einsetzen </a:t>
            </a:r>
            <a:r>
              <a:rPr lang="de-DE" sz="2000" dirty="0">
                <a:latin typeface="Calibri" charset="0"/>
                <a:ea typeface="Calibri" charset="0"/>
                <a:cs typeface="Calibri" charset="0"/>
              </a:rPr>
              <a:t>heißt so viel, dass man sich aus den vielen generalisierten Fällen einen wieder herausnimmt. Eigentlich setzt man nicht ein, sondern wählt einen Spezialfall aus vielen Fällen aus.</a:t>
            </a:r>
          </a:p>
          <a:p>
            <a:endParaRPr lang="de-DE" sz="2000" dirty="0" smtClean="0">
              <a:latin typeface="Calibri" charset="0"/>
              <a:ea typeface="Calibri" charset="0"/>
              <a:cs typeface="Calibri" charset="0"/>
            </a:endParaRPr>
          </a:p>
          <a:p>
            <a:endParaRPr lang="de-DE" sz="2000" dirty="0" smtClean="0">
              <a:latin typeface="Calibri" charset="0"/>
              <a:ea typeface="Calibri" charset="0"/>
              <a:cs typeface="Calibri" charset="0"/>
            </a:endParaRPr>
          </a:p>
          <a:p>
            <a:endParaRPr lang="de-DE" sz="2000" dirty="0">
              <a:latin typeface="Calibri" charset="0"/>
              <a:ea typeface="Calibri" charset="0"/>
              <a:cs typeface="Calibri" charset="0"/>
            </a:endParaRPr>
          </a:p>
        </p:txBody>
      </p:sp>
      <p:sp>
        <p:nvSpPr>
          <p:cNvPr id="13" name="Inhaltsplatzhalter 6"/>
          <p:cNvSpPr txBox="1">
            <a:spLocks/>
          </p:cNvSpPr>
          <p:nvPr/>
        </p:nvSpPr>
        <p:spPr bwMode="auto">
          <a:xfrm>
            <a:off x="685800" y="1196752"/>
            <a:ext cx="4030216" cy="4752528"/>
          </a:xfrm>
          <a:prstGeom prst="rect">
            <a:avLst/>
          </a:prstGeom>
          <a:noFill/>
          <a:ln w="9525">
            <a:noFill/>
            <a:miter lim="800000"/>
            <a:headEnd/>
            <a:tailEnd/>
          </a:ln>
        </p:spPr>
        <p:txBody>
          <a:bodyPr vert="horz" wrap="square" lIns="0" tIns="0" rIns="91440" bIns="45720" numCol="1" anchor="t" anchorCtr="0" compatLnSpc="1">
            <a:prstTxWarp prst="textNoShape">
              <a:avLst/>
            </a:prstTxWarp>
          </a:bodyPr>
          <a:lstStyle>
            <a:lvl1pPr marL="342000" indent="-342900" algn="l" rtl="0" eaLnBrk="1" fontAlgn="base" hangingPunct="1">
              <a:lnSpc>
                <a:spcPct val="100000"/>
              </a:lnSpc>
              <a:spcBef>
                <a:spcPts val="576"/>
              </a:spcBef>
              <a:spcAft>
                <a:spcPts val="600"/>
              </a:spcAft>
              <a:buClr>
                <a:srgbClr val="CBB98A"/>
              </a:buClr>
              <a:buFont typeface="Wingdings" charset="2"/>
              <a:buChar char="§"/>
              <a:defRPr sz="24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r>
              <a:rPr lang="de-DE" dirty="0" smtClean="0"/>
              <a:t>Wie viel werde ich 2017 für Benzin ausgegeben?</a:t>
            </a:r>
          </a:p>
          <a:p>
            <a:endParaRPr lang="de-DE" kern="0" dirty="0"/>
          </a:p>
          <a:p>
            <a:endParaRPr lang="de-DE" kern="0" dirty="0" smtClean="0"/>
          </a:p>
          <a:p>
            <a:endParaRPr lang="de-DE" kern="0" dirty="0"/>
          </a:p>
          <a:p>
            <a:pPr marL="0" indent="0">
              <a:buFont typeface="Wingdings" charset="2"/>
              <a:buNone/>
            </a:pPr>
            <a:endParaRPr lang="de-DE" kern="0" dirty="0" smtClean="0"/>
          </a:p>
        </p:txBody>
      </p:sp>
      <p:sp>
        <p:nvSpPr>
          <p:cNvPr id="14" name="Textfeld 13"/>
          <p:cNvSpPr txBox="1"/>
          <p:nvPr/>
        </p:nvSpPr>
        <p:spPr>
          <a:xfrm>
            <a:off x="179512" y="6341258"/>
            <a:ext cx="1802308" cy="400110"/>
          </a:xfrm>
          <a:prstGeom prst="rect">
            <a:avLst/>
          </a:prstGeom>
          <a:noFill/>
        </p:spPr>
        <p:txBody>
          <a:bodyPr wrap="square" rtlCol="0">
            <a:spAutoFit/>
          </a:bodyPr>
          <a:lstStyle/>
          <a:p>
            <a:r>
              <a:rPr lang="de-DE" sz="1000" dirty="0" smtClean="0">
                <a:latin typeface="Calibri" charset="0"/>
                <a:ea typeface="Calibri" charset="0"/>
                <a:cs typeface="Calibri" charset="0"/>
              </a:rPr>
              <a:t>Vgl. Malle,1993</a:t>
            </a:r>
          </a:p>
          <a:p>
            <a:r>
              <a:rPr lang="de-DE" sz="1000" dirty="0" smtClean="0">
                <a:latin typeface="Calibri" charset="0"/>
                <a:ea typeface="Calibri" charset="0"/>
                <a:cs typeface="Calibri" charset="0"/>
              </a:rPr>
              <a:t>Vgl. Prediger, </a:t>
            </a:r>
            <a:r>
              <a:rPr lang="de-DE" sz="1000" dirty="0" err="1" smtClean="0">
                <a:latin typeface="Calibri" charset="0"/>
                <a:ea typeface="Calibri" charset="0"/>
                <a:cs typeface="Calibri" charset="0"/>
              </a:rPr>
              <a:t>Marxer</a:t>
            </a:r>
            <a:r>
              <a:rPr lang="de-DE" sz="1000" dirty="0" smtClean="0">
                <a:latin typeface="Calibri" charset="0"/>
                <a:ea typeface="Calibri" charset="0"/>
                <a:cs typeface="Calibri" charset="0"/>
              </a:rPr>
              <a:t>, 2014</a:t>
            </a:r>
            <a:endParaRPr lang="de-DE" sz="1000" dirty="0">
              <a:latin typeface="Calibri" charset="0"/>
              <a:ea typeface="Calibri" charset="0"/>
              <a:cs typeface="Calibri" charset="0"/>
            </a:endParaRPr>
          </a:p>
        </p:txBody>
      </p:sp>
    </p:spTree>
    <p:extLst>
      <p:ext uri="{BB962C8B-B14F-4D97-AF65-F5344CB8AC3E}">
        <p14:creationId xmlns:p14="http://schemas.microsoft.com/office/powerpoint/2010/main" val="343121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normAutofit fontScale="90000"/>
          </a:bodyPr>
          <a:lstStyle/>
          <a:p>
            <a:pPr algn="ctr"/>
            <a:r>
              <a:rPr lang="de-DE" dirty="0" smtClean="0"/>
              <a:t>Beispiele zum Gegenstandsaspekt</a:t>
            </a:r>
            <a:endParaRPr lang="de-DE" dirty="0"/>
          </a:p>
        </p:txBody>
      </p:sp>
      <mc:AlternateContent xmlns:mc="http://schemas.openxmlformats.org/markup-compatibility/2006" xmlns:a14="http://schemas.microsoft.com/office/drawing/2010/main">
        <mc:Choice Requires="a14">
          <p:sp>
            <p:nvSpPr>
              <p:cNvPr id="8" name="Inhaltsplatzhalter 13"/>
              <p:cNvSpPr>
                <a:spLocks noGrp="1"/>
              </p:cNvSpPr>
              <p:nvPr>
                <p:ph idx="4294967295"/>
              </p:nvPr>
            </p:nvSpPr>
            <p:spPr>
              <a:xfrm>
                <a:off x="325760" y="1484313"/>
                <a:ext cx="3886200" cy="4752975"/>
              </a:xfrm>
            </p:spPr>
            <p:txBody>
              <a:bodyPr>
                <a:noAutofit/>
              </a:bodyPr>
              <a:lstStyle/>
              <a:p>
                <a:r>
                  <a:rPr lang="de-DE" sz="1600" dirty="0" smtClean="0"/>
                  <a:t>Zahlenrätsel: Ich denke mir eine Zahl, addiere 5 und erhalte 17. Was war meine Zahl?</a:t>
                </a:r>
              </a:p>
              <a:p>
                <a:pPr marL="457200" lvl="1" indent="0">
                  <a:buNone/>
                </a:pPr>
                <a:r>
                  <a:rPr lang="de-DE" sz="1200" dirty="0" smtClean="0"/>
                  <a:t>Die Variable steht für die eine bestimmte Zahl, die die Gleichung </a:t>
                </a:r>
                <a14:m>
                  <m:oMath xmlns:m="http://schemas.openxmlformats.org/officeDocument/2006/math">
                    <m:r>
                      <a:rPr lang="de-DE" sz="1200" i="1" dirty="0" smtClean="0">
                        <a:latin typeface="Cambria Math" charset="0"/>
                      </a:rPr>
                      <m:t>𝑥</m:t>
                    </m:r>
                    <m:r>
                      <a:rPr lang="de-DE" sz="1200" i="1" dirty="0" smtClean="0">
                        <a:latin typeface="Cambria Math" charset="0"/>
                      </a:rPr>
                      <m:t>+5 = 17</m:t>
                    </m:r>
                  </m:oMath>
                </a14:m>
                <a:r>
                  <a:rPr lang="de-DE" sz="1200" dirty="0" smtClean="0"/>
                  <a:t> erfüllt.</a:t>
                </a:r>
              </a:p>
              <a:p>
                <a:pPr marL="457200" lvl="1" indent="0">
                  <a:buNone/>
                </a:pPr>
                <a:endParaRPr lang="de-DE" sz="1200" dirty="0" smtClean="0"/>
              </a:p>
              <a:p>
                <a14:m>
                  <m:oMath xmlns:m="http://schemas.openxmlformats.org/officeDocument/2006/math">
                    <m:sSup>
                      <m:sSupPr>
                        <m:ctrlPr>
                          <a:rPr lang="de-DE" sz="1600" i="1" smtClean="0">
                            <a:latin typeface="Cambria Math" panose="02040503050406030204" pitchFamily="18" charset="0"/>
                          </a:rPr>
                        </m:ctrlPr>
                      </m:sSupPr>
                      <m:e>
                        <m:r>
                          <a:rPr lang="de-DE" sz="1600" b="0" i="1" smtClean="0">
                            <a:latin typeface="Cambria Math" charset="0"/>
                          </a:rPr>
                          <m:t>(</m:t>
                        </m:r>
                        <m:r>
                          <a:rPr lang="de-DE" sz="1600" b="0" i="1" smtClean="0">
                            <a:latin typeface="Cambria Math" charset="0"/>
                          </a:rPr>
                          <m:t>𝑎</m:t>
                        </m:r>
                        <m:r>
                          <a:rPr lang="de-DE" sz="1600" b="0" i="1" smtClean="0">
                            <a:latin typeface="Cambria Math" charset="0"/>
                          </a:rPr>
                          <m:t>+</m:t>
                        </m:r>
                        <m:r>
                          <a:rPr lang="de-DE" sz="1600" b="0" i="1" smtClean="0">
                            <a:latin typeface="Cambria Math" charset="0"/>
                          </a:rPr>
                          <m:t>𝑏</m:t>
                        </m:r>
                        <m:r>
                          <a:rPr lang="de-DE" sz="1600" b="0" i="1" smtClean="0">
                            <a:latin typeface="Cambria Math" charset="0"/>
                          </a:rPr>
                          <m:t>)</m:t>
                        </m:r>
                      </m:e>
                      <m:sup>
                        <m:r>
                          <a:rPr lang="de-DE" sz="1600" b="0" i="1" smtClean="0">
                            <a:latin typeface="Cambria Math" charset="0"/>
                          </a:rPr>
                          <m:t>2</m:t>
                        </m:r>
                      </m:sup>
                    </m:sSup>
                    <m:r>
                      <a:rPr lang="de-DE" sz="1600" b="0" i="1" smtClean="0">
                        <a:latin typeface="Cambria Math" charset="0"/>
                      </a:rPr>
                      <m:t>=</m:t>
                    </m:r>
                    <m:sSup>
                      <m:sSupPr>
                        <m:ctrlPr>
                          <a:rPr lang="de-DE" sz="1600" b="0" i="1" smtClean="0">
                            <a:latin typeface="Cambria Math" panose="02040503050406030204" pitchFamily="18" charset="0"/>
                          </a:rPr>
                        </m:ctrlPr>
                      </m:sSupPr>
                      <m:e>
                        <m:r>
                          <a:rPr lang="de-DE" sz="1600" b="0" i="1" smtClean="0">
                            <a:latin typeface="Cambria Math" charset="0"/>
                          </a:rPr>
                          <m:t>𝑎</m:t>
                        </m:r>
                      </m:e>
                      <m:sup>
                        <m:r>
                          <a:rPr lang="de-DE" sz="1600" b="0" i="1" smtClean="0">
                            <a:latin typeface="Cambria Math" charset="0"/>
                          </a:rPr>
                          <m:t>2</m:t>
                        </m:r>
                      </m:sup>
                    </m:sSup>
                    <m:r>
                      <a:rPr lang="de-DE" sz="1600" b="0" i="1" smtClean="0">
                        <a:latin typeface="Cambria Math" charset="0"/>
                      </a:rPr>
                      <m:t>+2</m:t>
                    </m:r>
                    <m:r>
                      <a:rPr lang="de-DE" sz="1600" b="0" i="1" smtClean="0">
                        <a:latin typeface="Cambria Math" charset="0"/>
                      </a:rPr>
                      <m:t>𝑎𝑏</m:t>
                    </m:r>
                    <m:r>
                      <a:rPr lang="de-DE" sz="1600" b="0" i="1" smtClean="0">
                        <a:latin typeface="Cambria Math" charset="0"/>
                      </a:rPr>
                      <m:t>+</m:t>
                    </m:r>
                    <m:sSup>
                      <m:sSupPr>
                        <m:ctrlPr>
                          <a:rPr lang="de-DE" sz="1600" b="0" i="1" smtClean="0">
                            <a:latin typeface="Cambria Math" panose="02040503050406030204" pitchFamily="18" charset="0"/>
                          </a:rPr>
                        </m:ctrlPr>
                      </m:sSupPr>
                      <m:e>
                        <m:r>
                          <a:rPr lang="de-DE" sz="1600" b="0" i="1" smtClean="0">
                            <a:latin typeface="Cambria Math" charset="0"/>
                          </a:rPr>
                          <m:t>𝑏</m:t>
                        </m:r>
                      </m:e>
                      <m:sup>
                        <m:r>
                          <a:rPr lang="de-DE" sz="1600" b="0" i="1" smtClean="0">
                            <a:latin typeface="Cambria Math" charset="0"/>
                          </a:rPr>
                          <m:t>2</m:t>
                        </m:r>
                      </m:sup>
                    </m:sSup>
                  </m:oMath>
                </a14:m>
                <a:endParaRPr lang="de-DE" sz="1600" dirty="0" smtClean="0"/>
              </a:p>
              <a:p>
                <a:pPr marL="457200" lvl="1" indent="0">
                  <a:buNone/>
                </a:pPr>
                <a:r>
                  <a:rPr lang="de-DE" sz="1200" dirty="0" smtClean="0"/>
                  <a:t>Das Rechengesetz gilt für alle reellen Zahlen. Die Variablen stehen stellvertretend für alle reellen Zahlen.</a:t>
                </a:r>
                <a:endParaRPr lang="de-DE" sz="1200" dirty="0"/>
              </a:p>
              <a:p>
                <a:pPr marL="0" indent="0">
                  <a:buNone/>
                </a:pPr>
                <a:endParaRPr lang="de-DE" sz="800" i="1" dirty="0">
                  <a:latin typeface="Cambria Math" charset="0"/>
                </a:endParaRPr>
              </a:p>
              <a:p>
                <a:pPr marL="0" indent="0">
                  <a:buNone/>
                </a:pPr>
                <a:endParaRPr lang="de-DE" sz="800" i="1" dirty="0" smtClean="0">
                  <a:latin typeface="Cambria Math" charset="0"/>
                </a:endParaRPr>
              </a:p>
              <a:p>
                <a14:m>
                  <m:oMath xmlns:m="http://schemas.openxmlformats.org/officeDocument/2006/math">
                    <m:r>
                      <a:rPr lang="de-DE" sz="1600" i="1" dirty="0" smtClean="0">
                        <a:latin typeface="Cambria Math" charset="0"/>
                      </a:rPr>
                      <m:t>𝑓</m:t>
                    </m:r>
                    <m:d>
                      <m:dPr>
                        <m:ctrlPr>
                          <a:rPr lang="de-DE" sz="1600" i="1" dirty="0" smtClean="0">
                            <a:latin typeface="Cambria Math" panose="02040503050406030204" pitchFamily="18" charset="0"/>
                          </a:rPr>
                        </m:ctrlPr>
                      </m:dPr>
                      <m:e>
                        <m:r>
                          <a:rPr lang="de-DE" sz="1600" b="0" i="1" dirty="0" smtClean="0">
                            <a:latin typeface="Cambria Math" charset="0"/>
                          </a:rPr>
                          <m:t>𝑥</m:t>
                        </m:r>
                      </m:e>
                    </m:d>
                    <m:r>
                      <a:rPr lang="de-DE" sz="1600" i="1" dirty="0" smtClean="0">
                        <a:latin typeface="Cambria Math" charset="0"/>
                      </a:rPr>
                      <m:t>= </m:t>
                    </m:r>
                    <m:sSup>
                      <m:sSupPr>
                        <m:ctrlPr>
                          <a:rPr lang="de-DE" sz="1600" i="1" dirty="0" smtClean="0">
                            <a:latin typeface="Cambria Math" panose="02040503050406030204" pitchFamily="18" charset="0"/>
                          </a:rPr>
                        </m:ctrlPr>
                      </m:sSupPr>
                      <m:e>
                        <m:r>
                          <a:rPr lang="de-DE" sz="1600" b="0" i="1" dirty="0" smtClean="0">
                            <a:latin typeface="Cambria Math" charset="0"/>
                          </a:rPr>
                          <m:t>𝑥</m:t>
                        </m:r>
                      </m:e>
                      <m:sup>
                        <m:r>
                          <a:rPr lang="de-DE" sz="1600" b="0" i="1" dirty="0" smtClean="0">
                            <a:latin typeface="Cambria Math" charset="0"/>
                          </a:rPr>
                          <m:t>2</m:t>
                        </m:r>
                      </m:sup>
                    </m:sSup>
                    <m:r>
                      <a:rPr lang="de-DE" sz="1600" b="0" i="1" dirty="0" smtClean="0">
                        <a:latin typeface="Cambria Math" charset="0"/>
                      </a:rPr>
                      <m:t>+1</m:t>
                    </m:r>
                  </m:oMath>
                </a14:m>
                <a:r>
                  <a:rPr lang="de-DE" sz="1600" dirty="0" smtClean="0"/>
                  <a:t> </a:t>
                </a:r>
              </a:p>
              <a:p>
                <a:pPr marL="457200" lvl="1" indent="0">
                  <a:buNone/>
                </a:pPr>
                <a:r>
                  <a:rPr lang="de-DE" sz="1200" dirty="0" smtClean="0"/>
                  <a:t>Variablen in einer Funktionsvorschrift werden systematisch variiert. Nacheinander werden alle Werte der reellen Zahlen angenommen.</a:t>
                </a:r>
              </a:p>
              <a:p>
                <a:endParaRPr lang="de-DE" sz="1600" dirty="0"/>
              </a:p>
              <a:p>
                <a:endParaRPr lang="de-DE" sz="1600" dirty="0"/>
              </a:p>
              <a:p>
                <a:endParaRPr lang="de-DE" sz="1600" dirty="0" smtClean="0"/>
              </a:p>
            </p:txBody>
          </p:sp>
        </mc:Choice>
        <mc:Fallback xmlns="">
          <p:sp>
            <p:nvSpPr>
              <p:cNvPr id="8" name="Inhaltsplatzhalter 13"/>
              <p:cNvSpPr>
                <a:spLocks noGrp="1" noRot="1" noChangeAspect="1" noMove="1" noResize="1" noEditPoints="1" noAdjustHandles="1" noChangeArrowheads="1" noChangeShapeType="1" noTextEdit="1"/>
              </p:cNvSpPr>
              <p:nvPr>
                <p:ph idx="4294967295"/>
              </p:nvPr>
            </p:nvSpPr>
            <p:spPr>
              <a:xfrm>
                <a:off x="325760" y="1484313"/>
                <a:ext cx="3886200" cy="4752975"/>
              </a:xfrm>
              <a:blipFill rotWithShape="0">
                <a:blip r:embed="rId3"/>
                <a:stretch>
                  <a:fillRect l="-627" t="-1282"/>
                </a:stretch>
              </a:blipFill>
            </p:spPr>
            <p:txBody>
              <a:bodyPr/>
              <a:lstStyle/>
              <a:p>
                <a:r>
                  <a:rPr lang="de-DE">
                    <a:noFill/>
                  </a:rPr>
                  <a:t> </a:t>
                </a:r>
              </a:p>
            </p:txBody>
          </p:sp>
        </mc:Fallback>
      </mc:AlternateContent>
      <p:sp>
        <p:nvSpPr>
          <p:cNvPr id="9" name="Inhaltsplatzhalter 13"/>
          <p:cNvSpPr txBox="1">
            <a:spLocks/>
          </p:cNvSpPr>
          <p:nvPr/>
        </p:nvSpPr>
        <p:spPr bwMode="auto">
          <a:xfrm>
            <a:off x="4392488" y="1484784"/>
            <a:ext cx="4572000" cy="4752528"/>
          </a:xfrm>
          <a:prstGeom prst="rect">
            <a:avLst/>
          </a:prstGeom>
          <a:noFill/>
          <a:ln w="9525">
            <a:noFill/>
            <a:miter lim="800000"/>
            <a:headEnd/>
            <a:tailEnd/>
          </a:ln>
        </p:spPr>
        <p:txBody>
          <a:bodyPr vert="horz" wrap="square" lIns="0" tIns="0" rIns="91440" bIns="45720" numCol="1" anchor="t" anchorCtr="0" compatLnSpc="1">
            <a:prstTxWarp prst="textNoShape">
              <a:avLst/>
            </a:prstTxWarp>
          </a:bodyPr>
          <a:lstStyle>
            <a:lvl1pPr marL="342000" indent="-342900" algn="l" rtl="0" eaLnBrk="1" fontAlgn="base" hangingPunct="1">
              <a:lnSpc>
                <a:spcPct val="100000"/>
              </a:lnSpc>
              <a:spcBef>
                <a:spcPts val="576"/>
              </a:spcBef>
              <a:spcAft>
                <a:spcPts val="600"/>
              </a:spcAft>
              <a:buClr>
                <a:srgbClr val="CBB98A"/>
              </a:buClr>
              <a:buFont typeface="Wingdings" charset="2"/>
              <a:buChar char="§"/>
              <a:defRPr sz="24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2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4"/>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5"/>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5"/>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5"/>
              </a:buBlip>
              <a:defRPr sz="1200">
                <a:solidFill>
                  <a:schemeClr val="tx1"/>
                </a:solidFill>
                <a:latin typeface="+mn-lt"/>
                <a:ea typeface="+mn-ea"/>
              </a:defRPr>
            </a:lvl9pPr>
          </a:lstStyle>
          <a:p>
            <a:r>
              <a:rPr lang="de-DE" sz="1600" kern="0" dirty="0" smtClean="0"/>
              <a:t>Einzelzahlaspekt / Variable als Unbekannte</a:t>
            </a:r>
          </a:p>
          <a:p>
            <a:pPr marL="457200" lvl="1" indent="0">
              <a:buNone/>
            </a:pPr>
            <a:r>
              <a:rPr lang="de-DE" sz="1200" kern="0" dirty="0" smtClean="0"/>
              <a:t>Variablen können für feste Zahlen aus einem Bereich stehen, </a:t>
            </a:r>
            <a:br>
              <a:rPr lang="de-DE" sz="1200" kern="0" dirty="0" smtClean="0"/>
            </a:br>
            <a:r>
              <a:rPr lang="de-DE" sz="1200" kern="0" dirty="0" smtClean="0"/>
              <a:t>z. B. in einer Gleichung. </a:t>
            </a:r>
          </a:p>
          <a:p>
            <a:pPr marL="457200" lvl="1" indent="0">
              <a:buNone/>
            </a:pPr>
            <a:r>
              <a:rPr lang="de-DE" sz="1200" kern="0" dirty="0" smtClean="0"/>
              <a:t>Die Variable in der Gleichung fasst alle Zahlen zusammen, </a:t>
            </a:r>
            <a:br>
              <a:rPr lang="de-DE" sz="1200" kern="0" dirty="0" smtClean="0"/>
            </a:br>
            <a:r>
              <a:rPr lang="de-DE" sz="1200" kern="0" dirty="0" smtClean="0"/>
              <a:t>die bei Einsetzen eine wahre Aussage ergeben.</a:t>
            </a:r>
          </a:p>
          <a:p>
            <a:pPr marL="457200" lvl="1" indent="0">
              <a:buNone/>
            </a:pPr>
            <a:endParaRPr lang="de-DE" sz="1200" kern="0" dirty="0" smtClean="0"/>
          </a:p>
          <a:p>
            <a:pPr marL="366713" indent="-311150"/>
            <a:r>
              <a:rPr lang="de-DE" sz="1600" kern="0" dirty="0" smtClean="0"/>
              <a:t>Simultanaspekt / Variable als Unbestimmte</a:t>
            </a:r>
          </a:p>
          <a:p>
            <a:pPr marL="457200" lvl="1" indent="0">
              <a:buNone/>
            </a:pPr>
            <a:r>
              <a:rPr lang="de-DE" sz="1200" dirty="0" smtClean="0"/>
              <a:t>Variablen repräsentieren </a:t>
            </a:r>
            <a:r>
              <a:rPr lang="de-DE" sz="1200" dirty="0"/>
              <a:t>alle Zahlen eines </a:t>
            </a:r>
            <a:r>
              <a:rPr lang="de-DE" sz="1200" dirty="0" smtClean="0"/>
              <a:t>Bereichs simultan. </a:t>
            </a:r>
          </a:p>
          <a:p>
            <a:pPr marL="457200" lvl="1" indent="0">
              <a:buNone/>
            </a:pPr>
            <a:r>
              <a:rPr lang="de-DE" sz="1200" dirty="0" smtClean="0"/>
              <a:t>Das Rechengesetz wird über die Variablen generalisiert.</a:t>
            </a:r>
          </a:p>
          <a:p>
            <a:pPr marL="457200" lvl="1" indent="0">
              <a:buNone/>
            </a:pPr>
            <a:r>
              <a:rPr lang="de-DE" sz="1200" dirty="0" smtClean="0"/>
              <a:t/>
            </a:r>
            <a:br>
              <a:rPr lang="de-DE" sz="1200" dirty="0" smtClean="0"/>
            </a:br>
            <a:endParaRPr lang="de-DE" sz="1200" dirty="0" smtClean="0"/>
          </a:p>
          <a:p>
            <a:pPr marL="341313" indent="-285750"/>
            <a:r>
              <a:rPr lang="de-DE" sz="1600" dirty="0" err="1" smtClean="0"/>
              <a:t>Veränderlichenaspekt</a:t>
            </a:r>
            <a:r>
              <a:rPr lang="de-DE" sz="1600" dirty="0" smtClean="0"/>
              <a:t> / Variable als Veränderliche</a:t>
            </a:r>
          </a:p>
          <a:p>
            <a:pPr marL="457200" lvl="1" indent="0">
              <a:buNone/>
            </a:pPr>
            <a:r>
              <a:rPr lang="de-DE" sz="1200" dirty="0" smtClean="0"/>
              <a:t>Mit Variablentermen werden regelmäßige Veränderungen wie zum Beispiel im Streichholzmuster beschrieben .</a:t>
            </a:r>
          </a:p>
          <a:p>
            <a:pPr marL="457200" lvl="1" indent="0">
              <a:buNone/>
            </a:pPr>
            <a:r>
              <a:rPr lang="de-DE" sz="1200" dirty="0" smtClean="0"/>
              <a:t>Rechenvorschriften werden zu einer Funktion generalisiert.</a:t>
            </a:r>
          </a:p>
          <a:p>
            <a:pPr marL="457200" lvl="1" indent="0">
              <a:buNone/>
            </a:pPr>
            <a:endParaRPr lang="de-DE" sz="1600" kern="0" dirty="0"/>
          </a:p>
          <a:p>
            <a:endParaRPr lang="de-DE" sz="1600" kern="0" dirty="0" smtClean="0"/>
          </a:p>
          <a:p>
            <a:endParaRPr lang="de-DE" sz="1600" kern="0" dirty="0" smtClean="0"/>
          </a:p>
        </p:txBody>
      </p:sp>
      <p:sp>
        <p:nvSpPr>
          <p:cNvPr id="5" name="Textfeld 4"/>
          <p:cNvSpPr txBox="1"/>
          <p:nvPr/>
        </p:nvSpPr>
        <p:spPr>
          <a:xfrm>
            <a:off x="179512" y="6341258"/>
            <a:ext cx="1802308" cy="400110"/>
          </a:xfrm>
          <a:prstGeom prst="rect">
            <a:avLst/>
          </a:prstGeom>
          <a:noFill/>
        </p:spPr>
        <p:txBody>
          <a:bodyPr wrap="square" rtlCol="0">
            <a:spAutoFit/>
          </a:bodyPr>
          <a:lstStyle/>
          <a:p>
            <a:r>
              <a:rPr lang="de-DE" sz="1000" dirty="0" smtClean="0">
                <a:latin typeface="Calibri" charset="0"/>
                <a:ea typeface="Calibri" charset="0"/>
                <a:cs typeface="Calibri" charset="0"/>
              </a:rPr>
              <a:t>Vgl. Malle,1993</a:t>
            </a:r>
          </a:p>
          <a:p>
            <a:r>
              <a:rPr lang="de-DE" sz="1000" dirty="0" smtClean="0">
                <a:latin typeface="Calibri" charset="0"/>
                <a:ea typeface="Calibri" charset="0"/>
                <a:cs typeface="Calibri" charset="0"/>
              </a:rPr>
              <a:t>Vgl. </a:t>
            </a:r>
            <a:r>
              <a:rPr lang="de-DE" sz="1000" dirty="0" err="1" smtClean="0">
                <a:latin typeface="Calibri" charset="0"/>
                <a:ea typeface="Calibri" charset="0"/>
                <a:cs typeface="Calibri" charset="0"/>
              </a:rPr>
              <a:t>Akinwunmi</a:t>
            </a:r>
            <a:r>
              <a:rPr lang="de-DE" sz="1000" dirty="0" smtClean="0">
                <a:latin typeface="Calibri" charset="0"/>
                <a:ea typeface="Calibri" charset="0"/>
                <a:cs typeface="Calibri" charset="0"/>
              </a:rPr>
              <a:t>, 2012</a:t>
            </a:r>
            <a:endParaRPr lang="de-DE" sz="1000" dirty="0">
              <a:latin typeface="Calibri" charset="0"/>
              <a:ea typeface="Calibri" charset="0"/>
              <a:cs typeface="Calibri" charset="0"/>
            </a:endParaRPr>
          </a:p>
        </p:txBody>
      </p:sp>
    </p:spTree>
    <p:extLst>
      <p:ext uri="{BB962C8B-B14F-4D97-AF65-F5344CB8AC3E}">
        <p14:creationId xmlns:p14="http://schemas.microsoft.com/office/powerpoint/2010/main" val="18237696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7" end="7"/>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xEl>
                                              <p:pRg st="8" end="8"/>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
                                            <p:txEl>
                                              <p:pRg st="1" end="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9">
                                            <p:txEl>
                                              <p:pRg st="4" end="4"/>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9">
                                            <p:txEl>
                                              <p:pRg st="5" end="5"/>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9">
                                            <p:txEl>
                                              <p:pRg st="6" end="6"/>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9">
                                            <p:txEl>
                                              <p:pRg st="8" end="8"/>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9">
                                            <p:txEl>
                                              <p:pRg st="9" end="9"/>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Inhaltsplatzhalter 2"/>
              <p:cNvSpPr>
                <a:spLocks noGrp="1"/>
              </p:cNvSpPr>
              <p:nvPr>
                <p:ph idx="1"/>
              </p:nvPr>
            </p:nvSpPr>
            <p:spPr/>
            <p:txBody>
              <a:bodyPr/>
              <a:lstStyle/>
              <a:p>
                <a:r>
                  <a:rPr lang="de-DE" dirty="0" smtClean="0"/>
                  <a:t>Vereinfachen</a:t>
                </a:r>
              </a:p>
              <a:p>
                <a:pPr marL="457200" lvl="1" indent="0">
                  <a:buNone/>
                </a:pPr>
                <a:r>
                  <a:rPr lang="de-DE" dirty="0" smtClean="0"/>
                  <a:t>Vereinfache die Produkte</a:t>
                </a:r>
              </a:p>
              <a:p>
                <a:pPr marL="800100" lvl="1" indent="-342900">
                  <a:buFont typeface="+mj-lt"/>
                  <a:buAutoNum type="alphaLcParenR"/>
                </a:pPr>
                <a:r>
                  <a:rPr lang="de-DE" b="0" dirty="0" smtClean="0"/>
                  <a:t> </a:t>
                </a:r>
                <a14:m>
                  <m:oMath xmlns:m="http://schemas.openxmlformats.org/officeDocument/2006/math">
                    <m:r>
                      <a:rPr lang="de-DE" b="0" i="1" smtClean="0">
                        <a:latin typeface="Cambria Math" charset="0"/>
                      </a:rPr>
                      <m:t>3</m:t>
                    </m:r>
                    <m:r>
                      <a:rPr lang="de-DE" b="0" i="1" smtClean="0">
                        <a:latin typeface="Cambria Math" charset="0"/>
                      </a:rPr>
                      <m:t>𝑎</m:t>
                    </m:r>
                    <m:r>
                      <a:rPr lang="de-DE" b="0" i="1" smtClean="0">
                        <a:latin typeface="Cambria Math" charset="0"/>
                      </a:rPr>
                      <m:t>⋅12</m:t>
                    </m:r>
                    <m:r>
                      <a:rPr lang="de-DE" b="0" i="1" smtClean="0">
                        <a:latin typeface="Cambria Math" charset="0"/>
                      </a:rPr>
                      <m:t>𝑏</m:t>
                    </m:r>
                  </m:oMath>
                </a14:m>
                <a:endParaRPr lang="de-DE" b="0" dirty="0" smtClean="0"/>
              </a:p>
              <a:p>
                <a:pPr marL="800100" lvl="1" indent="-342900">
                  <a:buFont typeface="+mj-lt"/>
                  <a:buAutoNum type="alphaLcParenR"/>
                </a:pPr>
                <a:r>
                  <a:rPr lang="de-DE" dirty="0" smtClean="0"/>
                  <a:t> </a:t>
                </a:r>
                <a14:m>
                  <m:oMath xmlns:m="http://schemas.openxmlformats.org/officeDocument/2006/math">
                    <m:r>
                      <a:rPr lang="de-DE" b="0" i="1" smtClean="0">
                        <a:latin typeface="Cambria Math" charset="0"/>
                      </a:rPr>
                      <m:t>5</m:t>
                    </m:r>
                    <m:r>
                      <a:rPr lang="de-DE" b="0" i="1" smtClean="0">
                        <a:latin typeface="Cambria Math" charset="0"/>
                      </a:rPr>
                      <m:t>𝑥</m:t>
                    </m:r>
                    <m:r>
                      <a:rPr lang="de-DE" b="0" i="1" smtClean="0">
                        <a:latin typeface="Cambria Math" charset="0"/>
                      </a:rPr>
                      <m:t>⋅0,2</m:t>
                    </m:r>
                    <m:r>
                      <a:rPr lang="de-DE" b="0" i="1" smtClean="0">
                        <a:latin typeface="Cambria Math" charset="0"/>
                      </a:rPr>
                      <m:t>𝑦</m:t>
                    </m:r>
                  </m:oMath>
                </a14:m>
                <a:endParaRPr lang="de-DE" b="0" dirty="0" smtClean="0"/>
              </a:p>
              <a:p>
                <a:pPr marL="800100" lvl="1" indent="-342900">
                  <a:buFont typeface="+mj-lt"/>
                  <a:buAutoNum type="alphaLcParenR"/>
                </a:pPr>
                <a:r>
                  <a:rPr lang="de-DE" b="0" dirty="0" smtClean="0"/>
                  <a:t> </a:t>
                </a:r>
                <a14:m>
                  <m:oMath xmlns:m="http://schemas.openxmlformats.org/officeDocument/2006/math">
                    <m:r>
                      <a:rPr lang="de-DE" b="0" i="1" smtClean="0">
                        <a:latin typeface="Cambria Math" charset="0"/>
                      </a:rPr>
                      <m:t>24</m:t>
                    </m:r>
                    <m:r>
                      <a:rPr lang="de-DE" b="0" i="1" smtClean="0">
                        <a:latin typeface="Cambria Math" charset="0"/>
                      </a:rPr>
                      <m:t>𝑥</m:t>
                    </m:r>
                    <m:r>
                      <a:rPr lang="de-DE" b="0" i="1" smtClean="0">
                        <a:latin typeface="Cambria Math" charset="0"/>
                      </a:rPr>
                      <m:t>⋅</m:t>
                    </m:r>
                    <m:box>
                      <m:boxPr>
                        <m:ctrlPr>
                          <a:rPr lang="uk-UA" b="0" i="1" smtClean="0">
                            <a:latin typeface="Cambria Math" panose="02040503050406030204" pitchFamily="18" charset="0"/>
                          </a:rPr>
                        </m:ctrlPr>
                      </m:boxPr>
                      <m:e>
                        <m:argPr>
                          <m:argSz m:val="-1"/>
                        </m:argPr>
                        <m:f>
                          <m:fPr>
                            <m:ctrlPr>
                              <a:rPr lang="uk-UA" b="0" i="1" smtClean="0">
                                <a:latin typeface="Cambria Math" panose="02040503050406030204" pitchFamily="18" charset="0"/>
                              </a:rPr>
                            </m:ctrlPr>
                          </m:fPr>
                          <m:num>
                            <m:r>
                              <a:rPr lang="de-DE" b="0" i="1" smtClean="0">
                                <a:latin typeface="Cambria Math" charset="0"/>
                              </a:rPr>
                              <m:t>1</m:t>
                            </m:r>
                          </m:num>
                          <m:den>
                            <m:r>
                              <a:rPr lang="de-DE" b="0" i="1" smtClean="0">
                                <a:latin typeface="Cambria Math" charset="0"/>
                              </a:rPr>
                              <m:t>2</m:t>
                            </m:r>
                          </m:den>
                        </m:f>
                      </m:e>
                    </m:box>
                    <m:r>
                      <a:rPr lang="de-DE" b="0" i="1" smtClean="0">
                        <a:latin typeface="Cambria Math" charset="0"/>
                      </a:rPr>
                      <m:t>𝑦</m:t>
                    </m:r>
                    <m:r>
                      <a:rPr lang="de-DE" b="0" i="1" smtClean="0">
                        <a:latin typeface="Cambria Math" charset="0"/>
                      </a:rPr>
                      <m:t>⋅</m:t>
                    </m:r>
                    <m:box>
                      <m:boxPr>
                        <m:ctrlPr>
                          <a:rPr lang="uk-UA" b="0" i="1" smtClean="0">
                            <a:latin typeface="Cambria Math" panose="02040503050406030204" pitchFamily="18" charset="0"/>
                          </a:rPr>
                        </m:ctrlPr>
                      </m:boxPr>
                      <m:e>
                        <m:argPr>
                          <m:argSz m:val="-1"/>
                        </m:argPr>
                        <m:f>
                          <m:fPr>
                            <m:ctrlPr>
                              <a:rPr lang="uk-UA" b="0" i="1" smtClean="0">
                                <a:latin typeface="Cambria Math" panose="02040503050406030204" pitchFamily="18" charset="0"/>
                              </a:rPr>
                            </m:ctrlPr>
                          </m:fPr>
                          <m:num>
                            <m:r>
                              <a:rPr lang="de-DE" b="0" i="1" smtClean="0">
                                <a:latin typeface="Cambria Math" charset="0"/>
                              </a:rPr>
                              <m:t>1</m:t>
                            </m:r>
                          </m:num>
                          <m:den>
                            <m:r>
                              <a:rPr lang="de-DE" b="0" i="1" smtClean="0">
                                <a:latin typeface="Cambria Math" charset="0"/>
                              </a:rPr>
                              <m:t>6</m:t>
                            </m:r>
                          </m:den>
                        </m:f>
                        <m:r>
                          <a:rPr lang="de-DE" b="0" i="1" smtClean="0">
                            <a:latin typeface="Cambria Math" charset="0"/>
                          </a:rPr>
                          <m:t>𝑥𝑦</m:t>
                        </m:r>
                      </m:e>
                    </m:box>
                  </m:oMath>
                </a14:m>
                <a:endParaRPr lang="de-DE" b="0" dirty="0" smtClean="0"/>
              </a:p>
              <a:p>
                <a:pPr marL="800100" lvl="1" indent="-342900">
                  <a:buFont typeface="+mj-lt"/>
                  <a:buAutoNum type="alphaLcParenR"/>
                </a:pPr>
                <a:endParaRPr lang="de-DE" dirty="0"/>
              </a:p>
              <a:p>
                <a:pPr marL="399150"/>
                <a:r>
                  <a:rPr lang="de-DE" b="0" dirty="0" smtClean="0"/>
                  <a:t>Einfache Terme erzeugen</a:t>
                </a:r>
              </a:p>
              <a:p>
                <a:pPr marL="857250" lvl="1" indent="-342900">
                  <a:buFont typeface="+mj-lt"/>
                  <a:buAutoNum type="alphaLcParenR"/>
                </a:pPr>
                <a:r>
                  <a:rPr lang="de-DE" dirty="0"/>
                  <a:t> </a:t>
                </a:r>
                <a14:m>
                  <m:oMath xmlns:m="http://schemas.openxmlformats.org/officeDocument/2006/math">
                    <m:r>
                      <a:rPr lang="de-DE" b="0" i="1" smtClean="0">
                        <a:latin typeface="Cambria Math" charset="0"/>
                      </a:rPr>
                      <m:t>3</m:t>
                    </m:r>
                    <m:r>
                      <a:rPr lang="de-DE" b="0" i="1" smtClean="0">
                        <a:latin typeface="Cambria Math" charset="0"/>
                      </a:rPr>
                      <m:t>𝑎</m:t>
                    </m:r>
                    <m:r>
                      <a:rPr lang="de-DE" b="0" i="1" smtClean="0">
                        <a:latin typeface="Cambria Math" charset="0"/>
                      </a:rPr>
                      <m:t>+7</m:t>
                    </m:r>
                    <m:r>
                      <a:rPr lang="de-DE" b="0" i="1" smtClean="0">
                        <a:latin typeface="Cambria Math" charset="0"/>
                      </a:rPr>
                      <m:t>𝑎</m:t>
                    </m:r>
                  </m:oMath>
                </a14:m>
                <a:endParaRPr lang="de-DE" b="0" dirty="0" smtClean="0"/>
              </a:p>
              <a:p>
                <a:pPr marL="857250" lvl="1" indent="-342900">
                  <a:buFont typeface="+mj-lt"/>
                  <a:buAutoNum type="alphaLcParenR"/>
                </a:pPr>
                <a:r>
                  <a:rPr lang="de-DE" dirty="0"/>
                  <a:t> </a:t>
                </a:r>
                <a14:m>
                  <m:oMath xmlns:m="http://schemas.openxmlformats.org/officeDocument/2006/math">
                    <m:r>
                      <a:rPr lang="de-DE" b="0" i="1" smtClean="0">
                        <a:latin typeface="Cambria Math" charset="0"/>
                      </a:rPr>
                      <m:t>5</m:t>
                    </m:r>
                    <m:r>
                      <a:rPr lang="de-DE" b="0" i="1" smtClean="0">
                        <a:latin typeface="Cambria Math" charset="0"/>
                      </a:rPr>
                      <m:t>𝑥</m:t>
                    </m:r>
                    <m:r>
                      <a:rPr lang="de-DE" b="0" i="1" smtClean="0">
                        <a:latin typeface="Cambria Math" charset="0"/>
                      </a:rPr>
                      <m:t>+2−3</m:t>
                    </m:r>
                    <m:r>
                      <a:rPr lang="de-DE" b="0" i="1" smtClean="0">
                        <a:latin typeface="Cambria Math" charset="0"/>
                      </a:rPr>
                      <m:t>𝑥</m:t>
                    </m:r>
                  </m:oMath>
                </a14:m>
                <a:endParaRPr lang="de-DE" b="0" dirty="0" smtClean="0"/>
              </a:p>
              <a:p>
                <a:pPr marL="857250" lvl="1" indent="-342900">
                  <a:buFont typeface="+mj-lt"/>
                  <a:buAutoNum type="alphaLcParenR"/>
                </a:pPr>
                <a:r>
                  <a:rPr lang="de-DE" dirty="0"/>
                  <a:t> </a:t>
                </a:r>
                <a14:m>
                  <m:oMath xmlns:m="http://schemas.openxmlformats.org/officeDocument/2006/math">
                    <m:r>
                      <a:rPr lang="de-DE" b="0" i="1" smtClean="0">
                        <a:latin typeface="Cambria Math" charset="0"/>
                      </a:rPr>
                      <m:t>𝑎</m:t>
                    </m:r>
                    <m:r>
                      <a:rPr lang="de-DE" b="0" i="1" smtClean="0">
                        <a:latin typeface="Cambria Math" charset="0"/>
                      </a:rPr>
                      <m:t>+</m:t>
                    </m:r>
                    <m:r>
                      <a:rPr lang="de-DE" b="0" i="1" smtClean="0">
                        <a:latin typeface="Cambria Math" charset="0"/>
                      </a:rPr>
                      <m:t>𝑏</m:t>
                    </m:r>
                    <m:r>
                      <a:rPr lang="de-DE" b="0" i="1" smtClean="0">
                        <a:latin typeface="Cambria Math" charset="0"/>
                      </a:rPr>
                      <m:t>+</m:t>
                    </m:r>
                    <m:r>
                      <a:rPr lang="de-DE" b="0" i="1" smtClean="0">
                        <a:latin typeface="Cambria Math" charset="0"/>
                      </a:rPr>
                      <m:t>𝑎</m:t>
                    </m:r>
                  </m:oMath>
                </a14:m>
                <a:endParaRPr lang="de-DE" b="0" dirty="0" smtClean="0"/>
              </a:p>
              <a:p>
                <a:pPr marL="800100" lvl="1" indent="-342900">
                  <a:buFont typeface="+mj-lt"/>
                  <a:buAutoNum type="alphaLcParenR"/>
                </a:pPr>
                <a:endParaRPr lang="de-DE" dirty="0"/>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blipFill rotWithShape="0">
                <a:blip r:embed="rId3"/>
                <a:stretch>
                  <a:fillRect l="-651" t="-1469"/>
                </a:stretch>
              </a:blipFill>
            </p:spPr>
            <p:txBody>
              <a:bodyPr/>
              <a:lstStyle/>
              <a:p>
                <a:r>
                  <a:rPr lang="de-DE">
                    <a:noFill/>
                  </a:rPr>
                  <a:t> </a:t>
                </a:r>
              </a:p>
            </p:txBody>
          </p:sp>
        </mc:Fallback>
      </mc:AlternateContent>
      <p:sp>
        <p:nvSpPr>
          <p:cNvPr id="6" name="Titel 5"/>
          <p:cNvSpPr>
            <a:spLocks noGrp="1"/>
          </p:cNvSpPr>
          <p:nvPr>
            <p:ph type="title"/>
          </p:nvPr>
        </p:nvSpPr>
        <p:spPr/>
        <p:txBody>
          <a:bodyPr>
            <a:normAutofit fontScale="90000"/>
          </a:bodyPr>
          <a:lstStyle/>
          <a:p>
            <a:pPr algn="ctr"/>
            <a:r>
              <a:rPr lang="de-DE" dirty="0" smtClean="0"/>
              <a:t>Beispiele zum </a:t>
            </a:r>
            <a:r>
              <a:rPr lang="de-DE" dirty="0" err="1" smtClean="0"/>
              <a:t>Kalkülaspekt</a:t>
            </a:r>
            <a:endParaRPr lang="de-DE" dirty="0"/>
          </a:p>
        </p:txBody>
      </p:sp>
      <p:sp>
        <p:nvSpPr>
          <p:cNvPr id="2" name="Textfeld 1"/>
          <p:cNvSpPr txBox="1"/>
          <p:nvPr/>
        </p:nvSpPr>
        <p:spPr>
          <a:xfrm>
            <a:off x="5652120" y="1916832"/>
            <a:ext cx="2340000" cy="2340000"/>
          </a:xfrm>
          <a:prstGeom prst="rect">
            <a:avLst/>
          </a:prstGeom>
          <a:solidFill>
            <a:srgbClr val="CBB98A"/>
          </a:solidFill>
        </p:spPr>
        <p:txBody>
          <a:bodyPr wrap="square" rtlCol="0" anchor="ctr" anchorCtr="1">
            <a:noAutofit/>
          </a:bodyPr>
          <a:lstStyle/>
          <a:p>
            <a:r>
              <a:rPr lang="de-DE" sz="1600" dirty="0" smtClean="0">
                <a:latin typeface="Calibri" charset="0"/>
                <a:ea typeface="Calibri" charset="0"/>
                <a:cs typeface="Calibri" charset="0"/>
              </a:rPr>
              <a:t>Mit Variablen kann z. B. in Termen operiert werden, ohne dass den Variablen eine Bedeutung zugeschrieben werden muss oder Zahlen eingesetzt werden müssen.</a:t>
            </a:r>
            <a:endParaRPr lang="de-DE" sz="1600" dirty="0">
              <a:latin typeface="Calibri" charset="0"/>
              <a:ea typeface="Calibri" charset="0"/>
              <a:cs typeface="Calibri" charset="0"/>
            </a:endParaRPr>
          </a:p>
        </p:txBody>
      </p:sp>
      <p:cxnSp>
        <p:nvCxnSpPr>
          <p:cNvPr id="9" name="Gerade Verbindung mit Pfeil 8"/>
          <p:cNvCxnSpPr>
            <a:stCxn id="2" idx="1"/>
          </p:cNvCxnSpPr>
          <p:nvPr/>
        </p:nvCxnSpPr>
        <p:spPr bwMode="auto">
          <a:xfrm flipH="1" flipV="1">
            <a:off x="2411760" y="2492896"/>
            <a:ext cx="3240360" cy="593936"/>
          </a:xfrm>
          <a:prstGeom prst="straightConnector1">
            <a:avLst/>
          </a:prstGeom>
          <a:solidFill>
            <a:schemeClr val="accent1"/>
          </a:solidFill>
          <a:ln w="50800" cap="flat" cmpd="sng" algn="ctr">
            <a:solidFill>
              <a:srgbClr val="327A87"/>
            </a:solidFill>
            <a:prstDash val="solid"/>
            <a:round/>
            <a:headEnd type="none" w="med" len="med"/>
            <a:tailEnd type="triangle"/>
          </a:ln>
          <a:effectLst/>
        </p:spPr>
      </p:cxnSp>
      <p:cxnSp>
        <p:nvCxnSpPr>
          <p:cNvPr id="11" name="Gerade Verbindung mit Pfeil 10"/>
          <p:cNvCxnSpPr/>
          <p:nvPr/>
        </p:nvCxnSpPr>
        <p:spPr bwMode="auto">
          <a:xfrm flipH="1">
            <a:off x="2762052" y="3086832"/>
            <a:ext cx="2890068" cy="1510005"/>
          </a:xfrm>
          <a:prstGeom prst="straightConnector1">
            <a:avLst/>
          </a:prstGeom>
          <a:solidFill>
            <a:schemeClr val="accent1"/>
          </a:solidFill>
          <a:ln w="50800" cap="flat" cmpd="sng" algn="ctr">
            <a:solidFill>
              <a:srgbClr val="327A87"/>
            </a:solidFill>
            <a:prstDash val="solid"/>
            <a:round/>
            <a:headEnd type="none" w="med" len="med"/>
            <a:tailEnd type="triangle"/>
          </a:ln>
          <a:effectLst/>
        </p:spPr>
      </p:cxnSp>
      <p:sp>
        <p:nvSpPr>
          <p:cNvPr id="12" name="Textfeld 11"/>
          <p:cNvSpPr txBox="1"/>
          <p:nvPr/>
        </p:nvSpPr>
        <p:spPr>
          <a:xfrm>
            <a:off x="683568" y="5445224"/>
            <a:ext cx="5112568" cy="400110"/>
          </a:xfrm>
          <a:prstGeom prst="rect">
            <a:avLst/>
          </a:prstGeom>
          <a:noFill/>
        </p:spPr>
        <p:txBody>
          <a:bodyPr wrap="square" rtlCol="0">
            <a:spAutoFit/>
          </a:bodyPr>
          <a:lstStyle/>
          <a:p>
            <a:r>
              <a:rPr lang="de-DE" sz="1000" dirty="0" smtClean="0">
                <a:latin typeface="Calibri" charset="0"/>
                <a:ea typeface="Calibri" charset="0"/>
                <a:cs typeface="Calibri" charset="0"/>
              </a:rPr>
              <a:t>Entnommen aus Neue Wege 7, Seite 178, Aufgaben 11 und 13 als Aufgabenbeispiele zum </a:t>
            </a:r>
            <a:r>
              <a:rPr lang="de-DE" sz="1000" dirty="0" err="1" smtClean="0">
                <a:latin typeface="Calibri" charset="0"/>
                <a:ea typeface="Calibri" charset="0"/>
                <a:cs typeface="Calibri" charset="0"/>
              </a:rPr>
              <a:t>Kalkülaspekt</a:t>
            </a:r>
            <a:r>
              <a:rPr lang="de-DE" sz="1000" dirty="0" smtClean="0">
                <a:latin typeface="Calibri" charset="0"/>
                <a:ea typeface="Calibri" charset="0"/>
                <a:cs typeface="Calibri" charset="0"/>
              </a:rPr>
              <a:t> von Variablen</a:t>
            </a:r>
            <a:endParaRPr lang="de-DE" sz="1000" dirty="0">
              <a:latin typeface="Calibri" charset="0"/>
              <a:ea typeface="Calibri" charset="0"/>
              <a:cs typeface="Calibri" charset="0"/>
            </a:endParaRPr>
          </a:p>
        </p:txBody>
      </p:sp>
    </p:spTree>
    <p:extLst>
      <p:ext uri="{BB962C8B-B14F-4D97-AF65-F5344CB8AC3E}">
        <p14:creationId xmlns:p14="http://schemas.microsoft.com/office/powerpoint/2010/main" val="13289714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pPr algn="ctr"/>
            <a:r>
              <a:rPr lang="de-DE" dirty="0" smtClean="0"/>
              <a:t>Mögliche Fehlvorstellungen zu Variablen</a:t>
            </a:r>
            <a:endParaRPr lang="de-DE" dirty="0"/>
          </a:p>
        </p:txBody>
      </p:sp>
      <mc:AlternateContent xmlns:mc="http://schemas.openxmlformats.org/markup-compatibility/2006" xmlns:a14="http://schemas.microsoft.com/office/drawing/2010/main">
        <mc:Choice Requires="a14">
          <p:graphicFrame>
            <p:nvGraphicFramePr>
              <p:cNvPr id="5" name="Inhaltsplatzhalter 4"/>
              <p:cNvGraphicFramePr>
                <a:graphicFrameLocks noGrp="1"/>
              </p:cNvGraphicFramePr>
              <p:nvPr>
                <p:ph idx="4294967295"/>
                <p:extLst>
                  <p:ext uri="{D42A27DB-BD31-4B8C-83A1-F6EECF244321}">
                    <p14:modId xmlns:p14="http://schemas.microsoft.com/office/powerpoint/2010/main" val="746457712"/>
                  </p:ext>
                </p:extLst>
              </p:nvPr>
            </p:nvGraphicFramePr>
            <p:xfrm>
              <a:off x="324000" y="1125538"/>
              <a:ext cx="8425672" cy="3607279"/>
            </p:xfrm>
            <a:graphic>
              <a:graphicData uri="http://schemas.openxmlformats.org/drawingml/2006/table">
                <a:tbl>
                  <a:tblPr firstRow="1" bandRow="1">
                    <a:tableStyleId>{ED083AE6-46FA-4A59-8FB0-9F97EB10719F}</a:tableStyleId>
                  </a:tblPr>
                  <a:tblGrid>
                    <a:gridCol w="4212836">
                      <a:extLst>
                        <a:ext uri="{9D8B030D-6E8A-4147-A177-3AD203B41FA5}">
                          <a16:colId xmlns:a16="http://schemas.microsoft.com/office/drawing/2014/main" val="20000"/>
                        </a:ext>
                      </a:extLst>
                    </a:gridCol>
                    <a:gridCol w="4212836">
                      <a:extLst>
                        <a:ext uri="{9D8B030D-6E8A-4147-A177-3AD203B41FA5}">
                          <a16:colId xmlns:a16="http://schemas.microsoft.com/office/drawing/2014/main" val="20001"/>
                        </a:ext>
                      </a:extLst>
                    </a:gridCol>
                  </a:tblGrid>
                  <a:tr h="645902">
                    <a:tc>
                      <a:txBody>
                        <a:bodyPr/>
                        <a:lstStyle/>
                        <a:p>
                          <a:pPr algn="ctr"/>
                          <a:r>
                            <a:rPr lang="de-DE" sz="1600" dirty="0" smtClean="0">
                              <a:latin typeface="Calibri" charset="0"/>
                              <a:ea typeface="Calibri" charset="0"/>
                              <a:cs typeface="Calibri" charset="0"/>
                            </a:rPr>
                            <a:t>Variablenauffassung</a:t>
                          </a:r>
                          <a:endParaRPr lang="de-DE" sz="1600" dirty="0">
                            <a:solidFill>
                              <a:schemeClr val="tx1"/>
                            </a:solidFill>
                            <a:latin typeface="Calibri" charset="0"/>
                            <a:ea typeface="Calibri" charset="0"/>
                            <a:cs typeface="Calibri" charset="0"/>
                          </a:endParaRPr>
                        </a:p>
                      </a:txBody>
                      <a:tcPr marL="96418" marR="96418" anchor="ctr" anchorCtr="1"/>
                    </a:tc>
                    <a:tc>
                      <a:txBody>
                        <a:bodyPr/>
                        <a:lstStyle/>
                        <a:p>
                          <a:pPr algn="ctr"/>
                          <a:r>
                            <a:rPr lang="de-DE" sz="1600" dirty="0" smtClean="0">
                              <a:latin typeface="Calibri" charset="0"/>
                              <a:ea typeface="Calibri" charset="0"/>
                              <a:cs typeface="Calibri" charset="0"/>
                            </a:rPr>
                            <a:t>Erläuterung</a:t>
                          </a:r>
                        </a:p>
                        <a:p>
                          <a:pPr algn="ctr"/>
                          <a:r>
                            <a:rPr lang="de-DE" sz="1600" dirty="0" smtClean="0">
                              <a:latin typeface="Calibri" charset="0"/>
                              <a:ea typeface="Calibri" charset="0"/>
                              <a:cs typeface="Calibri" charset="0"/>
                            </a:rPr>
                            <a:t>Die</a:t>
                          </a:r>
                          <a:r>
                            <a:rPr lang="de-DE" sz="1600" baseline="0" dirty="0" smtClean="0">
                              <a:latin typeface="Calibri" charset="0"/>
                              <a:ea typeface="Calibri" charset="0"/>
                              <a:cs typeface="Calibri" charset="0"/>
                            </a:rPr>
                            <a:t> Variable steht für einen konkreten Wert: </a:t>
                          </a:r>
                          <a:endParaRPr lang="de-DE" sz="1600" b="0" dirty="0">
                            <a:solidFill>
                              <a:schemeClr val="tx1"/>
                            </a:solidFill>
                            <a:latin typeface="Calibri" charset="0"/>
                            <a:ea typeface="Calibri" charset="0"/>
                            <a:cs typeface="Calibri" charset="0"/>
                          </a:endParaRPr>
                        </a:p>
                      </a:txBody>
                      <a:tcPr marL="96418" marR="96418" anchor="ctr" anchorCtr="1"/>
                    </a:tc>
                    <a:extLst>
                      <a:ext uri="{0D108BD9-81ED-4DB2-BD59-A6C34878D82A}">
                        <a16:rowId xmlns:a16="http://schemas.microsoft.com/office/drawing/2014/main" val="10000"/>
                      </a:ext>
                    </a:extLst>
                  </a:tr>
                  <a:tr h="938053">
                    <a:tc>
                      <a:txBody>
                        <a:bodyPr/>
                        <a:lstStyle/>
                        <a:p>
                          <a:r>
                            <a:rPr lang="de-DE" sz="1600" dirty="0" err="1" smtClean="0">
                              <a:latin typeface="Calibri" charset="0"/>
                              <a:ea typeface="Calibri" charset="0"/>
                              <a:cs typeface="Calibri" charset="0"/>
                            </a:rPr>
                            <a:t>Alphabetsposition</a:t>
                          </a:r>
                          <a:endParaRPr lang="de-DE" sz="1600" dirty="0">
                            <a:latin typeface="Calibri" charset="0"/>
                            <a:ea typeface="Calibri" charset="0"/>
                            <a:cs typeface="Calibri" charset="0"/>
                          </a:endParaRPr>
                        </a:p>
                      </a:txBody>
                      <a:tcPr marL="96418" marR="96418" anchor="ctr" anchorCtr="1"/>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400" baseline="0" dirty="0" smtClean="0">
                              <a:latin typeface="Calibri" charset="0"/>
                              <a:ea typeface="Calibri" charset="0"/>
                              <a:cs typeface="Calibri" charset="0"/>
                            </a:rPr>
                            <a:t>Jeder </a:t>
                          </a:r>
                          <a:r>
                            <a:rPr lang="de-DE" sz="1400" dirty="0" smtClean="0">
                              <a:latin typeface="Calibri" charset="0"/>
                              <a:ea typeface="Calibri" charset="0"/>
                              <a:cs typeface="Calibri" charset="0"/>
                            </a:rPr>
                            <a:t>Buchstabe steht für die Zahl,</a:t>
                          </a:r>
                          <a:r>
                            <a:rPr lang="de-DE" sz="1400" baseline="0" dirty="0" smtClean="0">
                              <a:latin typeface="Calibri" charset="0"/>
                              <a:ea typeface="Calibri" charset="0"/>
                              <a:cs typeface="Calibri" charset="0"/>
                            </a:rPr>
                            <a:t> die seiner </a:t>
                          </a:r>
                          <a:r>
                            <a:rPr lang="de-DE" sz="1400" dirty="0" smtClean="0">
                              <a:latin typeface="Calibri" charset="0"/>
                              <a:ea typeface="Calibri" charset="0"/>
                              <a:cs typeface="Calibri" charset="0"/>
                            </a:rPr>
                            <a:t>Position im</a:t>
                          </a:r>
                          <a:r>
                            <a:rPr lang="de-DE" sz="1400" baseline="0" dirty="0" smtClean="0">
                              <a:latin typeface="Calibri" charset="0"/>
                              <a:ea typeface="Calibri" charset="0"/>
                              <a:cs typeface="Calibri" charset="0"/>
                            </a:rPr>
                            <a:t> Alphabet entspricht.</a:t>
                          </a:r>
                        </a:p>
                        <a:p>
                          <a14:m>
                            <m:oMath xmlns:m="http://schemas.openxmlformats.org/officeDocument/2006/math">
                              <m:r>
                                <a:rPr lang="de-DE" sz="1400" baseline="0" dirty="0" smtClean="0">
                                  <a:latin typeface="Cambria Math" charset="0"/>
                                  <a:ea typeface="Calibri" charset="0"/>
                                  <a:cs typeface="Calibri" charset="0"/>
                                </a:rPr>
                                <m:t>𝑎</m:t>
                              </m:r>
                              <m:r>
                                <a:rPr lang="de-DE" sz="1400" baseline="0" dirty="0" smtClean="0">
                                  <a:latin typeface="Cambria Math" charset="0"/>
                                  <a:ea typeface="Calibri" charset="0"/>
                                  <a:cs typeface="Calibri" charset="0"/>
                                </a:rPr>
                                <m:t>=1</m:t>
                              </m:r>
                            </m:oMath>
                          </a14:m>
                          <a:r>
                            <a:rPr lang="de-DE" sz="1400" baseline="0" dirty="0" smtClean="0">
                              <a:latin typeface="Calibri" charset="0"/>
                              <a:ea typeface="Calibri" charset="0"/>
                              <a:cs typeface="Calibri" charset="0"/>
                            </a:rPr>
                            <a:t>, </a:t>
                          </a:r>
                          <a14:m>
                            <m:oMath xmlns:m="http://schemas.openxmlformats.org/officeDocument/2006/math">
                              <m:r>
                                <a:rPr lang="de-DE" sz="1400" baseline="0" dirty="0" smtClean="0">
                                  <a:latin typeface="Cambria Math" charset="0"/>
                                  <a:ea typeface="Calibri" charset="0"/>
                                  <a:cs typeface="Calibri" charset="0"/>
                                </a:rPr>
                                <m:t>𝑏</m:t>
                              </m:r>
                              <m:r>
                                <a:rPr lang="de-DE" sz="1400" baseline="0" dirty="0" smtClean="0">
                                  <a:latin typeface="Cambria Math" charset="0"/>
                                  <a:ea typeface="Calibri" charset="0"/>
                                  <a:cs typeface="Calibri" charset="0"/>
                                </a:rPr>
                                <m:t>=2</m:t>
                              </m:r>
                            </m:oMath>
                          </a14:m>
                          <a:r>
                            <a:rPr lang="de-DE" sz="1400" baseline="0" dirty="0" smtClean="0">
                              <a:latin typeface="Calibri" charset="0"/>
                              <a:ea typeface="Calibri" charset="0"/>
                              <a:cs typeface="Calibri" charset="0"/>
                            </a:rPr>
                            <a:t>, </a:t>
                          </a:r>
                          <a14:m>
                            <m:oMath xmlns:m="http://schemas.openxmlformats.org/officeDocument/2006/math">
                              <m:r>
                                <a:rPr lang="de-DE" sz="1400" baseline="0" dirty="0" smtClean="0">
                                  <a:latin typeface="Cambria Math" charset="0"/>
                                  <a:ea typeface="Calibri" charset="0"/>
                                  <a:cs typeface="Calibri" charset="0"/>
                                </a:rPr>
                                <m:t>𝑐</m:t>
                              </m:r>
                              <m:r>
                                <a:rPr lang="de-DE" sz="1400" baseline="0" dirty="0" smtClean="0">
                                  <a:latin typeface="Cambria Math" charset="0"/>
                                  <a:ea typeface="Calibri" charset="0"/>
                                  <a:cs typeface="Calibri" charset="0"/>
                                </a:rPr>
                                <m:t>=3</m:t>
                              </m:r>
                            </m:oMath>
                          </a14:m>
                          <a:r>
                            <a:rPr lang="de-DE" sz="1400" baseline="0" dirty="0" smtClean="0">
                              <a:latin typeface="Calibri" charset="0"/>
                              <a:ea typeface="Calibri" charset="0"/>
                              <a:cs typeface="Calibri" charset="0"/>
                            </a:rPr>
                            <a:t>, ...</a:t>
                          </a:r>
                          <a:endParaRPr lang="de-DE" sz="1400" dirty="0">
                            <a:latin typeface="Calibri" charset="0"/>
                            <a:ea typeface="Calibri" charset="0"/>
                            <a:cs typeface="Calibri" charset="0"/>
                          </a:endParaRPr>
                        </a:p>
                      </a:txBody>
                      <a:tcPr marL="96418" marR="96418" anchor="ctr"/>
                    </a:tc>
                    <a:extLst>
                      <a:ext uri="{0D108BD9-81ED-4DB2-BD59-A6C34878D82A}">
                        <a16:rowId xmlns:a16="http://schemas.microsoft.com/office/drawing/2014/main" val="10001"/>
                      </a:ext>
                    </a:extLst>
                  </a:tr>
                  <a:tr h="645902">
                    <a:tc>
                      <a:txBody>
                        <a:bodyPr/>
                        <a:lstStyle/>
                        <a:p>
                          <a:r>
                            <a:rPr lang="de-DE" sz="1600" dirty="0" smtClean="0">
                              <a:latin typeface="Calibri" charset="0"/>
                              <a:ea typeface="Calibri" charset="0"/>
                              <a:cs typeface="Calibri" charset="0"/>
                            </a:rPr>
                            <a:t>Anfangsbuchstabe</a:t>
                          </a:r>
                          <a:endParaRPr lang="de-DE" sz="1600" dirty="0">
                            <a:latin typeface="Calibri" charset="0"/>
                            <a:ea typeface="Calibri" charset="0"/>
                            <a:cs typeface="Calibri" charset="0"/>
                          </a:endParaRPr>
                        </a:p>
                      </a:txBody>
                      <a:tcPr marL="96418" marR="96418" anchor="ctr" anchorCtr="1"/>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400" baseline="0" dirty="0" smtClean="0">
                              <a:latin typeface="Calibri" charset="0"/>
                              <a:ea typeface="Calibri" charset="0"/>
                              <a:cs typeface="Calibri" charset="0"/>
                            </a:rPr>
                            <a:t>Der Buchstabe ist der Anfangsbuchstabe eines Zahlwortes:</a:t>
                          </a:r>
                        </a:p>
                        <a:p>
                          <a:pPr marL="0" marR="0" indent="0" algn="l" defTabSz="457200" rtl="0" eaLnBrk="1" fontAlgn="auto" latinLnBrk="0" hangingPunct="1">
                            <a:lnSpc>
                              <a:spcPct val="100000"/>
                            </a:lnSpc>
                            <a:spcBef>
                              <a:spcPts val="0"/>
                            </a:spcBef>
                            <a:spcAft>
                              <a:spcPts val="0"/>
                            </a:spcAft>
                            <a:buClrTx/>
                            <a:buSzTx/>
                            <a:buFontTx/>
                            <a:buNone/>
                            <a:tabLst/>
                            <a:defRPr/>
                          </a:pPr>
                          <a:r>
                            <a:rPr lang="de-DE" sz="1400" baseline="0" dirty="0" err="1" smtClean="0">
                              <a:latin typeface="Calibri" charset="0"/>
                              <a:ea typeface="Calibri" charset="0"/>
                              <a:cs typeface="Calibri" charset="0"/>
                            </a:rPr>
                            <a:t>z</a:t>
                          </a:r>
                          <a:r>
                            <a:rPr lang="de-DE" sz="1400" baseline="0" dirty="0" smtClean="0">
                              <a:latin typeface="Calibri" charset="0"/>
                              <a:ea typeface="Calibri" charset="0"/>
                              <a:cs typeface="Calibri" charset="0"/>
                            </a:rPr>
                            <a:t> in „zehn“ steht z. B. für 10</a:t>
                          </a:r>
                          <a:endParaRPr lang="de-DE" sz="1400" dirty="0" smtClean="0">
                            <a:latin typeface="Calibri" charset="0"/>
                            <a:ea typeface="Calibri" charset="0"/>
                            <a:cs typeface="Calibri" charset="0"/>
                          </a:endParaRPr>
                        </a:p>
                      </a:txBody>
                      <a:tcPr marL="96418" marR="96418" anchor="ctr"/>
                    </a:tc>
                    <a:extLst>
                      <a:ext uri="{0D108BD9-81ED-4DB2-BD59-A6C34878D82A}">
                        <a16:rowId xmlns:a16="http://schemas.microsoft.com/office/drawing/2014/main" val="10002"/>
                      </a:ext>
                    </a:extLst>
                  </a:tr>
                  <a:tr h="645902">
                    <a:tc>
                      <a:txBody>
                        <a:bodyPr/>
                        <a:lstStyle/>
                        <a:p>
                          <a:r>
                            <a:rPr lang="de-DE" sz="1600" dirty="0" smtClean="0">
                              <a:latin typeface="Calibri" charset="0"/>
                              <a:ea typeface="Calibri" charset="0"/>
                              <a:cs typeface="Calibri" charset="0"/>
                            </a:rPr>
                            <a:t>Römische Zahlen</a:t>
                          </a:r>
                          <a:endParaRPr lang="de-DE" sz="1600" dirty="0">
                            <a:latin typeface="Calibri" charset="0"/>
                            <a:ea typeface="Calibri" charset="0"/>
                            <a:cs typeface="Calibri" charset="0"/>
                          </a:endParaRPr>
                        </a:p>
                      </a:txBody>
                      <a:tcPr marL="96418" marR="96418" anchor="ctr" anchorCtr="1"/>
                    </a:tc>
                    <a:tc>
                      <a:txBody>
                        <a:bodyPr/>
                        <a:lstStyle/>
                        <a:p>
                          <a:r>
                            <a:rPr lang="de-DE" sz="1400" dirty="0" smtClean="0">
                              <a:latin typeface="Calibri" charset="0"/>
                              <a:ea typeface="Calibri" charset="0"/>
                              <a:cs typeface="Calibri" charset="0"/>
                            </a:rPr>
                            <a:t>Der Buchstabe</a:t>
                          </a:r>
                          <a:r>
                            <a:rPr lang="de-DE" sz="1400" baseline="0" dirty="0" smtClean="0">
                              <a:latin typeface="Calibri" charset="0"/>
                              <a:ea typeface="Calibri" charset="0"/>
                              <a:cs typeface="Calibri" charset="0"/>
                            </a:rPr>
                            <a:t> steht für eine römische Zahl.</a:t>
                          </a:r>
                          <a:endParaRPr lang="de-DE" sz="1400" dirty="0">
                            <a:latin typeface="Calibri" charset="0"/>
                            <a:ea typeface="Calibri" charset="0"/>
                            <a:cs typeface="Calibri" charset="0"/>
                          </a:endParaRPr>
                        </a:p>
                      </a:txBody>
                      <a:tcPr marL="96418" marR="96418" anchor="ctr"/>
                    </a:tc>
                    <a:extLst>
                      <a:ext uri="{0D108BD9-81ED-4DB2-BD59-A6C34878D82A}">
                        <a16:rowId xmlns:a16="http://schemas.microsoft.com/office/drawing/2014/main" val="10003"/>
                      </a:ext>
                    </a:extLst>
                  </a:tr>
                  <a:tr h="645902">
                    <a:tc>
                      <a:txBody>
                        <a:bodyPr/>
                        <a:lstStyle/>
                        <a:p>
                          <a:pPr/>
                          <a14:m>
                            <m:oMathPara xmlns:m="http://schemas.openxmlformats.org/officeDocument/2006/math">
                              <m:oMathParaPr>
                                <m:jc m:val="left"/>
                              </m:oMathParaPr>
                              <m:oMath xmlns:m="http://schemas.openxmlformats.org/officeDocument/2006/math">
                                <m:r>
                                  <a:rPr lang="de-DE" sz="1600" dirty="0" smtClean="0">
                                    <a:latin typeface="Cambria Math" charset="0"/>
                                    <a:ea typeface="Calibri" charset="0"/>
                                    <a:cs typeface="Calibri" charset="0"/>
                                  </a:rPr>
                                  <m:t>𝑥</m:t>
                                </m:r>
                                <m:r>
                                  <a:rPr lang="de-DE" sz="1600" dirty="0" smtClean="0">
                                    <a:latin typeface="Cambria Math" charset="0"/>
                                    <a:ea typeface="Calibri" charset="0"/>
                                    <a:cs typeface="Calibri" charset="0"/>
                                  </a:rPr>
                                  <m:t>=1⋅</m:t>
                                </m:r>
                                <m:r>
                                  <a:rPr lang="de-DE" sz="1600" dirty="0" smtClean="0">
                                    <a:latin typeface="Cambria Math" charset="0"/>
                                    <a:ea typeface="Calibri" charset="0"/>
                                    <a:cs typeface="Calibri" charset="0"/>
                                  </a:rPr>
                                  <m:t>𝑥</m:t>
                                </m:r>
                                <m:r>
                                  <a:rPr lang="de-DE" sz="1600" dirty="0" smtClean="0">
                                    <a:latin typeface="Cambria Math" charset="0"/>
                                    <a:ea typeface="Calibri" charset="0"/>
                                    <a:cs typeface="Calibri" charset="0"/>
                                  </a:rPr>
                                  <m:t>=1</m:t>
                                </m:r>
                              </m:oMath>
                            </m:oMathPara>
                          </a14:m>
                          <a:endParaRPr lang="de-DE" sz="1600" dirty="0">
                            <a:latin typeface="Calibri" charset="0"/>
                            <a:ea typeface="Calibri" charset="0"/>
                            <a:cs typeface="Calibri" charset="0"/>
                          </a:endParaRPr>
                        </a:p>
                      </a:txBody>
                      <a:tcPr marL="96418" marR="96418" anchor="ctr" anchorCtr="1"/>
                    </a:tc>
                    <a:tc>
                      <a:txBody>
                        <a:bodyPr/>
                        <a:lstStyle/>
                        <a:p>
                          <a:r>
                            <a:rPr lang="de-DE" sz="1400" dirty="0" smtClean="0">
                              <a:latin typeface="Calibri" charset="0"/>
                              <a:ea typeface="Calibri" charset="0"/>
                              <a:cs typeface="Calibri" charset="0"/>
                            </a:rPr>
                            <a:t>Fehldeutung</a:t>
                          </a:r>
                          <a:r>
                            <a:rPr lang="de-DE" sz="1400" baseline="0" dirty="0" smtClean="0">
                              <a:latin typeface="Calibri" charset="0"/>
                              <a:ea typeface="Calibri" charset="0"/>
                              <a:cs typeface="Calibri" charset="0"/>
                            </a:rPr>
                            <a:t> der Umformung zur Identifikation von x mit 1.</a:t>
                          </a:r>
                          <a:endParaRPr lang="de-DE" sz="1400" dirty="0">
                            <a:latin typeface="Calibri" charset="0"/>
                            <a:ea typeface="Calibri" charset="0"/>
                            <a:cs typeface="Calibri" charset="0"/>
                          </a:endParaRPr>
                        </a:p>
                      </a:txBody>
                      <a:tcPr marL="96418" marR="96418" anchor="ctr"/>
                    </a:tc>
                    <a:extLst>
                      <a:ext uri="{0D108BD9-81ED-4DB2-BD59-A6C34878D82A}">
                        <a16:rowId xmlns:a16="http://schemas.microsoft.com/office/drawing/2014/main" val="10004"/>
                      </a:ext>
                    </a:extLst>
                  </a:tr>
                </a:tbl>
              </a:graphicData>
            </a:graphic>
          </p:graphicFrame>
        </mc:Choice>
        <mc:Fallback xmlns="">
          <p:graphicFrame>
            <p:nvGraphicFramePr>
              <p:cNvPr id="5" name="Inhaltsplatzhalter 4"/>
              <p:cNvGraphicFramePr>
                <a:graphicFrameLocks noGrp="1"/>
              </p:cNvGraphicFramePr>
              <p:nvPr>
                <p:ph idx="4294967295"/>
                <p:extLst>
                  <p:ext uri="{D42A27DB-BD31-4B8C-83A1-F6EECF244321}">
                    <p14:modId xmlns:p14="http://schemas.microsoft.com/office/powerpoint/2010/main" val="746457712"/>
                  </p:ext>
                </p:extLst>
              </p:nvPr>
            </p:nvGraphicFramePr>
            <p:xfrm>
              <a:off x="324000" y="1125538"/>
              <a:ext cx="8425672" cy="3607279"/>
            </p:xfrm>
            <a:graphic>
              <a:graphicData uri="http://schemas.openxmlformats.org/drawingml/2006/table">
                <a:tbl>
                  <a:tblPr firstRow="1" bandRow="1">
                    <a:tableStyleId>{ED083AE6-46FA-4A59-8FB0-9F97EB10719F}</a:tableStyleId>
                  </a:tblPr>
                  <a:tblGrid>
                    <a:gridCol w="4212836"/>
                    <a:gridCol w="4212836"/>
                  </a:tblGrid>
                  <a:tr h="645902">
                    <a:tc>
                      <a:txBody>
                        <a:bodyPr/>
                        <a:lstStyle/>
                        <a:p>
                          <a:pPr algn="ctr"/>
                          <a:r>
                            <a:rPr lang="de-DE" sz="1600" dirty="0" smtClean="0">
                              <a:latin typeface="Calibri" charset="0"/>
                              <a:ea typeface="Calibri" charset="0"/>
                              <a:cs typeface="Calibri" charset="0"/>
                            </a:rPr>
                            <a:t>Variablenauffassung</a:t>
                          </a:r>
                          <a:endParaRPr lang="de-DE" sz="1600" dirty="0">
                            <a:solidFill>
                              <a:schemeClr val="tx1"/>
                            </a:solidFill>
                            <a:latin typeface="Calibri" charset="0"/>
                            <a:ea typeface="Calibri" charset="0"/>
                            <a:cs typeface="Calibri" charset="0"/>
                          </a:endParaRPr>
                        </a:p>
                      </a:txBody>
                      <a:tcPr marL="96418" marR="96418" anchor="ctr" anchorCtr="1"/>
                    </a:tc>
                    <a:tc>
                      <a:txBody>
                        <a:bodyPr/>
                        <a:lstStyle/>
                        <a:p>
                          <a:pPr algn="ctr"/>
                          <a:r>
                            <a:rPr lang="de-DE" sz="1600" dirty="0" smtClean="0">
                              <a:latin typeface="Calibri" charset="0"/>
                              <a:ea typeface="Calibri" charset="0"/>
                              <a:cs typeface="Calibri" charset="0"/>
                            </a:rPr>
                            <a:t>Erläuterung</a:t>
                          </a:r>
                        </a:p>
                        <a:p>
                          <a:pPr algn="ctr"/>
                          <a:r>
                            <a:rPr lang="de-DE" sz="1600" dirty="0" smtClean="0">
                              <a:latin typeface="Calibri" charset="0"/>
                              <a:ea typeface="Calibri" charset="0"/>
                              <a:cs typeface="Calibri" charset="0"/>
                            </a:rPr>
                            <a:t>Die</a:t>
                          </a:r>
                          <a:r>
                            <a:rPr lang="de-DE" sz="1600" baseline="0" dirty="0" smtClean="0">
                              <a:latin typeface="Calibri" charset="0"/>
                              <a:ea typeface="Calibri" charset="0"/>
                              <a:cs typeface="Calibri" charset="0"/>
                            </a:rPr>
                            <a:t> Variable steht für einen konkreten Wert: </a:t>
                          </a:r>
                          <a:endParaRPr lang="de-DE" sz="1600" b="0" dirty="0">
                            <a:solidFill>
                              <a:schemeClr val="tx1"/>
                            </a:solidFill>
                            <a:latin typeface="Calibri" charset="0"/>
                            <a:ea typeface="Calibri" charset="0"/>
                            <a:cs typeface="Calibri" charset="0"/>
                          </a:endParaRPr>
                        </a:p>
                      </a:txBody>
                      <a:tcPr marL="96418" marR="96418" anchor="ctr" anchorCtr="1"/>
                    </a:tc>
                  </a:tr>
                  <a:tr h="938053">
                    <a:tc>
                      <a:txBody>
                        <a:bodyPr/>
                        <a:lstStyle/>
                        <a:p>
                          <a:r>
                            <a:rPr lang="de-DE" sz="1600" dirty="0" err="1" smtClean="0">
                              <a:latin typeface="Calibri" charset="0"/>
                              <a:ea typeface="Calibri" charset="0"/>
                              <a:cs typeface="Calibri" charset="0"/>
                            </a:rPr>
                            <a:t>Alphabetsposition</a:t>
                          </a:r>
                          <a:endParaRPr lang="de-DE" sz="1600" dirty="0">
                            <a:latin typeface="Calibri" charset="0"/>
                            <a:ea typeface="Calibri" charset="0"/>
                            <a:cs typeface="Calibri" charset="0"/>
                          </a:endParaRPr>
                        </a:p>
                      </a:txBody>
                      <a:tcPr marL="96418" marR="96418" anchor="ctr" anchorCtr="1"/>
                    </a:tc>
                    <a:tc>
                      <a:txBody>
                        <a:bodyPr/>
                        <a:lstStyle/>
                        <a:p>
                          <a:endParaRPr lang="de-DE"/>
                        </a:p>
                      </a:txBody>
                      <a:tcPr marL="96418" marR="96418" anchor="ctr">
                        <a:blipFill rotWithShape="0">
                          <a:blip r:embed="rId3"/>
                          <a:stretch>
                            <a:fillRect l="-100289" t="-69481" r="-434" b="-217532"/>
                          </a:stretch>
                        </a:blipFill>
                      </a:tcPr>
                    </a:tc>
                  </a:tr>
                  <a:tr h="731520">
                    <a:tc>
                      <a:txBody>
                        <a:bodyPr/>
                        <a:lstStyle/>
                        <a:p>
                          <a:r>
                            <a:rPr lang="de-DE" sz="1600" dirty="0" smtClean="0">
                              <a:latin typeface="Calibri" charset="0"/>
                              <a:ea typeface="Calibri" charset="0"/>
                              <a:cs typeface="Calibri" charset="0"/>
                            </a:rPr>
                            <a:t>Anfangsbuchstabe</a:t>
                          </a:r>
                          <a:endParaRPr lang="de-DE" sz="1600" dirty="0">
                            <a:latin typeface="Calibri" charset="0"/>
                            <a:ea typeface="Calibri" charset="0"/>
                            <a:cs typeface="Calibri" charset="0"/>
                          </a:endParaRPr>
                        </a:p>
                      </a:txBody>
                      <a:tcPr marL="96418" marR="96418" anchor="ctr" anchorCtr="1"/>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400" baseline="0" dirty="0" smtClean="0">
                              <a:latin typeface="Calibri" charset="0"/>
                              <a:ea typeface="Calibri" charset="0"/>
                              <a:cs typeface="Calibri" charset="0"/>
                            </a:rPr>
                            <a:t>Der Buchstabe ist </a:t>
                          </a:r>
                          <a:r>
                            <a:rPr lang="de-DE" sz="1400" baseline="0" dirty="0" smtClean="0">
                              <a:latin typeface="Calibri" charset="0"/>
                              <a:ea typeface="Calibri" charset="0"/>
                              <a:cs typeface="Calibri" charset="0"/>
                            </a:rPr>
                            <a:t>der </a:t>
                          </a:r>
                          <a:r>
                            <a:rPr lang="de-DE" sz="1400" baseline="0" dirty="0" smtClean="0">
                              <a:latin typeface="Calibri" charset="0"/>
                              <a:ea typeface="Calibri" charset="0"/>
                              <a:cs typeface="Calibri" charset="0"/>
                            </a:rPr>
                            <a:t>Anfangsbuchstabe eines Zahlwortes:</a:t>
                          </a:r>
                        </a:p>
                        <a:p>
                          <a:pPr marL="0" marR="0" indent="0" algn="l" defTabSz="457200" rtl="0" eaLnBrk="1" fontAlgn="auto" latinLnBrk="0" hangingPunct="1">
                            <a:lnSpc>
                              <a:spcPct val="100000"/>
                            </a:lnSpc>
                            <a:spcBef>
                              <a:spcPts val="0"/>
                            </a:spcBef>
                            <a:spcAft>
                              <a:spcPts val="0"/>
                            </a:spcAft>
                            <a:buClrTx/>
                            <a:buSzTx/>
                            <a:buFontTx/>
                            <a:buNone/>
                            <a:tabLst/>
                            <a:defRPr/>
                          </a:pPr>
                          <a:r>
                            <a:rPr lang="de-DE" sz="1400" baseline="0" dirty="0" err="1" smtClean="0">
                              <a:latin typeface="Calibri" charset="0"/>
                              <a:ea typeface="Calibri" charset="0"/>
                              <a:cs typeface="Calibri" charset="0"/>
                            </a:rPr>
                            <a:t>z</a:t>
                          </a:r>
                          <a:r>
                            <a:rPr lang="de-DE" sz="1400" baseline="0" dirty="0" smtClean="0">
                              <a:latin typeface="Calibri" charset="0"/>
                              <a:ea typeface="Calibri" charset="0"/>
                              <a:cs typeface="Calibri" charset="0"/>
                            </a:rPr>
                            <a:t> in „zehn“ steht </a:t>
                          </a:r>
                          <a:r>
                            <a:rPr lang="de-DE" sz="1400" baseline="0" dirty="0" smtClean="0">
                              <a:latin typeface="Calibri" charset="0"/>
                              <a:ea typeface="Calibri" charset="0"/>
                              <a:cs typeface="Calibri" charset="0"/>
                            </a:rPr>
                            <a:t>z. B</a:t>
                          </a:r>
                          <a:r>
                            <a:rPr lang="de-DE" sz="1400" baseline="0" dirty="0" smtClean="0">
                              <a:latin typeface="Calibri" charset="0"/>
                              <a:ea typeface="Calibri" charset="0"/>
                              <a:cs typeface="Calibri" charset="0"/>
                            </a:rPr>
                            <a:t>. für 10</a:t>
                          </a:r>
                          <a:endParaRPr lang="de-DE" sz="1400" dirty="0" smtClean="0">
                            <a:latin typeface="Calibri" charset="0"/>
                            <a:ea typeface="Calibri" charset="0"/>
                            <a:cs typeface="Calibri" charset="0"/>
                          </a:endParaRPr>
                        </a:p>
                      </a:txBody>
                      <a:tcPr marL="96418" marR="96418" anchor="ctr"/>
                    </a:tc>
                  </a:tr>
                  <a:tr h="645902">
                    <a:tc>
                      <a:txBody>
                        <a:bodyPr/>
                        <a:lstStyle/>
                        <a:p>
                          <a:r>
                            <a:rPr lang="de-DE" sz="1600" dirty="0" smtClean="0">
                              <a:latin typeface="Calibri" charset="0"/>
                              <a:ea typeface="Calibri" charset="0"/>
                              <a:cs typeface="Calibri" charset="0"/>
                            </a:rPr>
                            <a:t>Römische Zahlen</a:t>
                          </a:r>
                          <a:endParaRPr lang="de-DE" sz="1600" dirty="0">
                            <a:latin typeface="Calibri" charset="0"/>
                            <a:ea typeface="Calibri" charset="0"/>
                            <a:cs typeface="Calibri" charset="0"/>
                          </a:endParaRPr>
                        </a:p>
                      </a:txBody>
                      <a:tcPr marL="96418" marR="96418" anchor="ctr" anchorCtr="1"/>
                    </a:tc>
                    <a:tc>
                      <a:txBody>
                        <a:bodyPr/>
                        <a:lstStyle/>
                        <a:p>
                          <a:r>
                            <a:rPr lang="de-DE" sz="1400" dirty="0" smtClean="0">
                              <a:latin typeface="Calibri" charset="0"/>
                              <a:ea typeface="Calibri" charset="0"/>
                              <a:cs typeface="Calibri" charset="0"/>
                            </a:rPr>
                            <a:t>Der Buchstabe</a:t>
                          </a:r>
                          <a:r>
                            <a:rPr lang="de-DE" sz="1400" baseline="0" dirty="0" smtClean="0">
                              <a:latin typeface="Calibri" charset="0"/>
                              <a:ea typeface="Calibri" charset="0"/>
                              <a:cs typeface="Calibri" charset="0"/>
                            </a:rPr>
                            <a:t> steht für eine römische Zahl.</a:t>
                          </a:r>
                          <a:endParaRPr lang="de-DE" sz="1400" dirty="0">
                            <a:latin typeface="Calibri" charset="0"/>
                            <a:ea typeface="Calibri" charset="0"/>
                            <a:cs typeface="Calibri" charset="0"/>
                          </a:endParaRPr>
                        </a:p>
                      </a:txBody>
                      <a:tcPr marL="96418" marR="96418" anchor="ctr"/>
                    </a:tc>
                  </a:tr>
                  <a:tr h="645902">
                    <a:tc>
                      <a:txBody>
                        <a:bodyPr/>
                        <a:lstStyle/>
                        <a:p>
                          <a:endParaRPr lang="de-DE"/>
                        </a:p>
                      </a:txBody>
                      <a:tcPr marL="96418" marR="96418" anchor="ctr" anchorCtr="1">
                        <a:blipFill rotWithShape="0">
                          <a:blip r:embed="rId3"/>
                          <a:stretch>
                            <a:fillRect l="-145" t="-460377" r="-100289" b="-1887"/>
                          </a:stretch>
                        </a:blipFill>
                      </a:tcPr>
                    </a:tc>
                    <a:tc>
                      <a:txBody>
                        <a:bodyPr/>
                        <a:lstStyle/>
                        <a:p>
                          <a:r>
                            <a:rPr lang="de-DE" sz="1400" dirty="0" smtClean="0">
                              <a:latin typeface="Calibri" charset="0"/>
                              <a:ea typeface="Calibri" charset="0"/>
                              <a:cs typeface="Calibri" charset="0"/>
                            </a:rPr>
                            <a:t>Fehldeutung</a:t>
                          </a:r>
                          <a:r>
                            <a:rPr lang="de-DE" sz="1400" baseline="0" dirty="0" smtClean="0">
                              <a:latin typeface="Calibri" charset="0"/>
                              <a:ea typeface="Calibri" charset="0"/>
                              <a:cs typeface="Calibri" charset="0"/>
                            </a:rPr>
                            <a:t> der Umformung zur Identifikation von x mit 1.</a:t>
                          </a:r>
                          <a:endParaRPr lang="de-DE" sz="1400" dirty="0">
                            <a:latin typeface="Calibri" charset="0"/>
                            <a:ea typeface="Calibri" charset="0"/>
                            <a:cs typeface="Calibri" charset="0"/>
                          </a:endParaRPr>
                        </a:p>
                      </a:txBody>
                      <a:tcPr marL="96418" marR="96418" anchor="ctr"/>
                    </a:tc>
                  </a:tr>
                </a:tbl>
              </a:graphicData>
            </a:graphic>
          </p:graphicFrame>
        </mc:Fallback>
      </mc:AlternateContent>
      <p:sp>
        <p:nvSpPr>
          <p:cNvPr id="6" name="Textfeld 5"/>
          <p:cNvSpPr txBox="1"/>
          <p:nvPr/>
        </p:nvSpPr>
        <p:spPr>
          <a:xfrm>
            <a:off x="5004048" y="4880193"/>
            <a:ext cx="3816424" cy="276999"/>
          </a:xfrm>
          <a:prstGeom prst="rect">
            <a:avLst/>
          </a:prstGeom>
          <a:noFill/>
        </p:spPr>
        <p:txBody>
          <a:bodyPr wrap="square" rtlCol="0">
            <a:spAutoFit/>
          </a:bodyPr>
          <a:lstStyle/>
          <a:p>
            <a:pPr algn="r"/>
            <a:r>
              <a:rPr lang="de-DE" sz="1200" dirty="0" smtClean="0"/>
              <a:t>Vgl. Specht, 2009, S. 137</a:t>
            </a:r>
            <a:endParaRPr lang="de-DE" sz="1200" dirty="0"/>
          </a:p>
        </p:txBody>
      </p:sp>
      <p:sp>
        <p:nvSpPr>
          <p:cNvPr id="7" name="Inhaltsplatzhalter 1"/>
          <p:cNvSpPr txBox="1">
            <a:spLocks/>
          </p:cNvSpPr>
          <p:nvPr/>
        </p:nvSpPr>
        <p:spPr bwMode="auto">
          <a:xfrm>
            <a:off x="323528" y="5525699"/>
            <a:ext cx="8424936" cy="423582"/>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 typeface="Wingdings" charset="2"/>
              <a:buNone/>
              <a:defRPr sz="2000">
                <a:solidFill>
                  <a:schemeClr val="tx1"/>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4"/>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5"/>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5"/>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5"/>
              </a:buBlip>
              <a:defRPr sz="1200">
                <a:solidFill>
                  <a:schemeClr val="tx1"/>
                </a:solidFill>
                <a:latin typeface="+mn-lt"/>
                <a:ea typeface="+mn-ea"/>
              </a:defRPr>
            </a:lvl9pPr>
          </a:lstStyle>
          <a:p>
            <a:r>
              <a:rPr lang="de-DE" kern="0" dirty="0" smtClean="0"/>
              <a:t>Ebenfalls ein häufiger Fehler: „</a:t>
            </a:r>
            <a:r>
              <a:rPr lang="de-DE" kern="0" dirty="0" err="1" smtClean="0"/>
              <a:t>n</a:t>
            </a:r>
            <a:r>
              <a:rPr lang="de-DE" kern="0" dirty="0" smtClean="0"/>
              <a:t> ist immer positiv, - </a:t>
            </a:r>
            <a:r>
              <a:rPr lang="de-DE" kern="0" dirty="0" err="1" smtClean="0"/>
              <a:t>n</a:t>
            </a:r>
            <a:r>
              <a:rPr lang="de-DE" kern="0" dirty="0" smtClean="0"/>
              <a:t> ist immer negativ!“</a:t>
            </a:r>
          </a:p>
        </p:txBody>
      </p:sp>
    </p:spTree>
    <p:extLst>
      <p:ext uri="{BB962C8B-B14F-4D97-AF65-F5344CB8AC3E}">
        <p14:creationId xmlns:p14="http://schemas.microsoft.com/office/powerpoint/2010/main" val="124082643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323528" y="1124744"/>
            <a:ext cx="6179046" cy="5400600"/>
          </a:xfrm>
        </p:spPr>
        <p:txBody>
          <a:bodyPr>
            <a:normAutofit fontScale="85000" lnSpcReduction="10000"/>
          </a:bodyPr>
          <a:lstStyle/>
          <a:p>
            <a:endParaRPr lang="de-DE" dirty="0" smtClean="0"/>
          </a:p>
          <a:p>
            <a:pPr>
              <a:buClr>
                <a:schemeClr val="tx2"/>
              </a:buClr>
            </a:pPr>
            <a:r>
              <a:rPr lang="de-DE" dirty="0" smtClean="0"/>
              <a:t>Der Begriff Variable lässt sich schwer definieren und besser über Anwendungsbeispiele erfassen, die im Unterricht vorhanden sein müssen.</a:t>
            </a:r>
          </a:p>
          <a:p>
            <a:pPr>
              <a:buClr>
                <a:schemeClr val="tx2"/>
              </a:buClr>
            </a:pPr>
            <a:r>
              <a:rPr lang="de-DE" dirty="0" smtClean="0"/>
              <a:t>Die wichtigsten Vorstellungen sind, </a:t>
            </a:r>
          </a:p>
          <a:p>
            <a:pPr lvl="1">
              <a:buClr>
                <a:schemeClr val="tx2"/>
              </a:buClr>
            </a:pPr>
            <a:r>
              <a:rPr lang="de-DE" dirty="0" smtClean="0"/>
              <a:t>dass man mit Variablen Zahlenterme gleicher Struktur zusammenfassen kann,</a:t>
            </a:r>
          </a:p>
          <a:p>
            <a:pPr lvl="1">
              <a:buClr>
                <a:schemeClr val="tx2"/>
              </a:buClr>
            </a:pPr>
            <a:r>
              <a:rPr lang="de-DE" dirty="0"/>
              <a:t>dass Variablen </a:t>
            </a:r>
            <a:r>
              <a:rPr lang="de-DE" dirty="0" smtClean="0"/>
              <a:t>damit stellvertretend </a:t>
            </a:r>
            <a:r>
              <a:rPr lang="de-DE" dirty="0"/>
              <a:t>für eine </a:t>
            </a:r>
            <a:r>
              <a:rPr lang="de-DE" dirty="0" smtClean="0"/>
              <a:t>Zahl oder </a:t>
            </a:r>
            <a:r>
              <a:rPr lang="de-DE" dirty="0"/>
              <a:t>simultan für mehrere ggf. unendlich viele nicht näher bestimmte Zahlen </a:t>
            </a:r>
            <a:r>
              <a:rPr lang="de-DE" dirty="0" smtClean="0"/>
              <a:t>stehen. </a:t>
            </a:r>
            <a:r>
              <a:rPr lang="de-DE" dirty="0"/>
              <a:t>[Gegenstandsaspekt</a:t>
            </a:r>
            <a:r>
              <a:rPr lang="de-DE" dirty="0" smtClean="0"/>
              <a:t>]</a:t>
            </a:r>
          </a:p>
          <a:p>
            <a:pPr lvl="2">
              <a:buClr>
                <a:schemeClr val="tx2"/>
              </a:buClr>
            </a:pPr>
            <a:r>
              <a:rPr lang="de-DE" dirty="0" smtClean="0"/>
              <a:t>In einem Variablenterm zeigen die Variablen an, dass viele Zahlenterme, die sich nur an der Position der Variablen in den Zahlen unterscheiden, zusammengefasst worden sind.</a:t>
            </a:r>
          </a:p>
          <a:p>
            <a:pPr>
              <a:buClr>
                <a:schemeClr val="tx2"/>
              </a:buClr>
            </a:pPr>
            <a:r>
              <a:rPr lang="de-DE" dirty="0" smtClean="0"/>
              <a:t>Darüber hinaus und darauf aufbauend sind weitere wichtige Vorstellungen,</a:t>
            </a:r>
          </a:p>
          <a:p>
            <a:pPr lvl="1">
              <a:buClr>
                <a:schemeClr val="tx2"/>
              </a:buClr>
            </a:pPr>
            <a:r>
              <a:rPr lang="de-DE" dirty="0" smtClean="0"/>
              <a:t>dass man für Variablen Zahlen (und später auch Terme) einsetzen kann [Einsetzungsaspekt],</a:t>
            </a:r>
          </a:p>
          <a:p>
            <a:pPr lvl="1">
              <a:buClr>
                <a:schemeClr val="tx2"/>
              </a:buClr>
            </a:pPr>
            <a:r>
              <a:rPr lang="de-DE" dirty="0" smtClean="0"/>
              <a:t>dass man mit Variablen nach bestimmten Regeln operieren darf, ohne ihnen eine Bedeutung zuweisen zu müssen [</a:t>
            </a:r>
            <a:r>
              <a:rPr lang="de-DE" dirty="0" err="1" smtClean="0"/>
              <a:t>Kalkülaspekt</a:t>
            </a:r>
            <a:r>
              <a:rPr lang="de-DE" dirty="0" smtClean="0"/>
              <a:t>].</a:t>
            </a:r>
          </a:p>
        </p:txBody>
      </p:sp>
      <p:sp>
        <p:nvSpPr>
          <p:cNvPr id="2" name="Titel 1"/>
          <p:cNvSpPr>
            <a:spLocks noGrp="1"/>
          </p:cNvSpPr>
          <p:nvPr>
            <p:ph type="title"/>
          </p:nvPr>
        </p:nvSpPr>
        <p:spPr/>
        <p:txBody>
          <a:bodyPr>
            <a:normAutofit fontScale="90000"/>
          </a:bodyPr>
          <a:lstStyle/>
          <a:p>
            <a:pPr algn="ctr"/>
            <a:r>
              <a:rPr lang="de-DE" dirty="0" smtClean="0"/>
              <a:t>Zusammenfassung: Variable</a:t>
            </a:r>
            <a:endParaRPr lang="de-DE" dirty="0"/>
          </a:p>
        </p:txBody>
      </p:sp>
      <p:pic>
        <p:nvPicPr>
          <p:cNvPr id="6" name="Bild 5"/>
          <p:cNvPicPr>
            <a:picLocks noChangeAspect="1"/>
          </p:cNvPicPr>
          <p:nvPr/>
        </p:nvPicPr>
        <p:blipFill>
          <a:blip r:embed="rId3"/>
          <a:stretch>
            <a:fillRect/>
          </a:stretch>
        </p:blipFill>
        <p:spPr>
          <a:xfrm>
            <a:off x="6444208" y="1196752"/>
            <a:ext cx="2373549" cy="1799617"/>
          </a:xfrm>
          <a:prstGeom prst="rect">
            <a:avLst/>
          </a:prstGeom>
        </p:spPr>
      </p:pic>
      <p:pic>
        <p:nvPicPr>
          <p:cNvPr id="7" name="Bild 6"/>
          <p:cNvPicPr>
            <a:picLocks noChangeAspect="1"/>
          </p:cNvPicPr>
          <p:nvPr/>
        </p:nvPicPr>
        <p:blipFill>
          <a:blip r:embed="rId4"/>
          <a:stretch>
            <a:fillRect/>
          </a:stretch>
        </p:blipFill>
        <p:spPr>
          <a:xfrm>
            <a:off x="6444208" y="2708920"/>
            <a:ext cx="2373549" cy="1799617"/>
          </a:xfrm>
          <a:prstGeom prst="rect">
            <a:avLst/>
          </a:prstGeom>
        </p:spPr>
      </p:pic>
      <p:pic>
        <p:nvPicPr>
          <p:cNvPr id="9" name="Bild 8"/>
          <p:cNvPicPr>
            <a:picLocks noChangeAspect="1"/>
          </p:cNvPicPr>
          <p:nvPr/>
        </p:nvPicPr>
        <p:blipFill>
          <a:blip r:embed="rId5"/>
          <a:stretch>
            <a:fillRect/>
          </a:stretch>
        </p:blipFill>
        <p:spPr>
          <a:xfrm>
            <a:off x="6502574" y="4869160"/>
            <a:ext cx="2315183" cy="510139"/>
          </a:xfrm>
          <a:prstGeom prst="rect">
            <a:avLst/>
          </a:prstGeom>
        </p:spPr>
      </p:pic>
      <p:pic>
        <p:nvPicPr>
          <p:cNvPr id="10" name="Bild 9"/>
          <p:cNvPicPr>
            <a:picLocks noChangeAspect="1"/>
          </p:cNvPicPr>
          <p:nvPr/>
        </p:nvPicPr>
        <p:blipFill>
          <a:blip r:embed="rId6"/>
          <a:stretch>
            <a:fillRect/>
          </a:stretch>
        </p:blipFill>
        <p:spPr>
          <a:xfrm>
            <a:off x="6502574" y="5517232"/>
            <a:ext cx="2324911" cy="272374"/>
          </a:xfrm>
          <a:prstGeom prst="rect">
            <a:avLst/>
          </a:prstGeom>
        </p:spPr>
      </p:pic>
      <p:sp>
        <p:nvSpPr>
          <p:cNvPr id="8" name="Textfeld 7"/>
          <p:cNvSpPr txBox="1"/>
          <p:nvPr/>
        </p:nvSpPr>
        <p:spPr>
          <a:xfrm>
            <a:off x="179512" y="6341258"/>
            <a:ext cx="1802308" cy="400110"/>
          </a:xfrm>
          <a:prstGeom prst="rect">
            <a:avLst/>
          </a:prstGeom>
          <a:noFill/>
        </p:spPr>
        <p:txBody>
          <a:bodyPr wrap="square" rtlCol="0">
            <a:spAutoFit/>
          </a:bodyPr>
          <a:lstStyle/>
          <a:p>
            <a:r>
              <a:rPr lang="de-DE" sz="1000" dirty="0" smtClean="0">
                <a:latin typeface="Calibri" charset="0"/>
                <a:ea typeface="Calibri" charset="0"/>
                <a:cs typeface="Calibri" charset="0"/>
              </a:rPr>
              <a:t>Vgl. Malle,1993</a:t>
            </a:r>
          </a:p>
          <a:p>
            <a:r>
              <a:rPr lang="de-DE" sz="1000" dirty="0" smtClean="0">
                <a:latin typeface="Calibri" charset="0"/>
                <a:ea typeface="Calibri" charset="0"/>
                <a:cs typeface="Calibri" charset="0"/>
              </a:rPr>
              <a:t>Vgl. </a:t>
            </a:r>
            <a:r>
              <a:rPr lang="de-DE" sz="1000" dirty="0" err="1" smtClean="0">
                <a:latin typeface="Calibri" charset="0"/>
                <a:ea typeface="Calibri" charset="0"/>
                <a:cs typeface="Calibri" charset="0"/>
              </a:rPr>
              <a:t>Akinwunmi</a:t>
            </a:r>
            <a:r>
              <a:rPr lang="de-DE" sz="1000" dirty="0" smtClean="0">
                <a:latin typeface="Calibri" charset="0"/>
                <a:ea typeface="Calibri" charset="0"/>
                <a:cs typeface="Calibri" charset="0"/>
              </a:rPr>
              <a:t>, 2012</a:t>
            </a:r>
            <a:endParaRPr lang="de-DE" sz="1000" dirty="0">
              <a:latin typeface="Calibri" charset="0"/>
              <a:ea typeface="Calibri" charset="0"/>
              <a:cs typeface="Calibri" charset="0"/>
            </a:endParaRPr>
          </a:p>
        </p:txBody>
      </p:sp>
    </p:spTree>
    <p:extLst>
      <p:ext uri="{BB962C8B-B14F-4D97-AF65-F5344CB8AC3E}">
        <p14:creationId xmlns:p14="http://schemas.microsoft.com/office/powerpoint/2010/main" val="1001574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323528" y="1124744"/>
            <a:ext cx="8424936" cy="5544616"/>
          </a:xfrm>
        </p:spPr>
        <p:txBody>
          <a:bodyPr>
            <a:normAutofit fontScale="92500" lnSpcReduction="20000"/>
          </a:bodyPr>
          <a:lstStyle/>
          <a:p>
            <a:r>
              <a:rPr lang="de-DE" dirty="0" smtClean="0"/>
              <a:t>Die folgende Sequenz schlägt den Bogen zurück zu den Zielen im </a:t>
            </a:r>
            <a:r>
              <a:rPr lang="de-DE" dirty="0" err="1" smtClean="0"/>
              <a:t>Algebraunterricht</a:t>
            </a:r>
            <a:r>
              <a:rPr lang="de-DE" dirty="0" smtClean="0"/>
              <a:t>, die mit den Aktivitäten mit Termen und Variablen verbunden werden sollen. </a:t>
            </a:r>
          </a:p>
          <a:p>
            <a:r>
              <a:rPr lang="de-DE" dirty="0" smtClean="0"/>
              <a:t>Eingeleitet wird dies mit der Frage, wozu Terme nützlich sind. Als Antwort auf diese Frage werden anhand von Beispielaufgaben ausgehend von Malle (1993) verschiedene Aktivitäten mit Termen vorgestellt.</a:t>
            </a:r>
          </a:p>
          <a:p>
            <a:pPr lvl="1"/>
            <a:r>
              <a:rPr lang="de-DE" dirty="0" smtClean="0"/>
              <a:t>Mit Termen Sachverhalte beschreiben</a:t>
            </a:r>
          </a:p>
          <a:p>
            <a:pPr lvl="1"/>
            <a:r>
              <a:rPr lang="de-DE" dirty="0" smtClean="0"/>
              <a:t>Mit Termen Situationen erkunden</a:t>
            </a:r>
          </a:p>
          <a:p>
            <a:pPr lvl="1"/>
            <a:r>
              <a:rPr lang="de-DE" dirty="0" smtClean="0"/>
              <a:t>Mit Termen kommunizieren.</a:t>
            </a:r>
          </a:p>
          <a:p>
            <a:pPr lvl="1"/>
            <a:r>
              <a:rPr lang="de-DE" dirty="0" smtClean="0"/>
              <a:t>Mit Termen Probleme lösen.</a:t>
            </a:r>
          </a:p>
          <a:p>
            <a:pPr lvl="1"/>
            <a:r>
              <a:rPr lang="de-DE" dirty="0" smtClean="0"/>
              <a:t>Mit Termen argumentieren</a:t>
            </a:r>
          </a:p>
          <a:p>
            <a:r>
              <a:rPr lang="de-DE" dirty="0" smtClean="0"/>
              <a:t>Die </a:t>
            </a:r>
            <a:r>
              <a:rPr lang="de-DE" dirty="0" err="1" smtClean="0"/>
              <a:t>Termumformung</a:t>
            </a:r>
            <a:r>
              <a:rPr lang="de-DE" dirty="0" smtClean="0"/>
              <a:t> wird als Werkzeug für die Aktivitäten klassifiziert und in diesem Modul nicht weiter betrachtet. Der Fokus soll auf den anderen Zielen liegen.</a:t>
            </a:r>
          </a:p>
          <a:p>
            <a:r>
              <a:rPr lang="de-DE" dirty="0" smtClean="0"/>
              <a:t>Das Ende des Abschnitts bildet einerseits ein Überblick zum Begriff Terme, der die formale Definition, die Darstellungsweisen und die Einsatzmöglichkeiten auflistet, andererseits eine Aufgabe die Einsatzmöglichkeiten mit den Zielen des </a:t>
            </a:r>
            <a:r>
              <a:rPr lang="de-DE" dirty="0" err="1" smtClean="0"/>
              <a:t>Algebraunterrichts</a:t>
            </a:r>
            <a:r>
              <a:rPr lang="de-DE" dirty="0" smtClean="0"/>
              <a:t> zu verknüpfen.</a:t>
            </a:r>
          </a:p>
          <a:p>
            <a:pPr lvl="1"/>
            <a:endParaRPr lang="de-DE" dirty="0" smtClean="0"/>
          </a:p>
        </p:txBody>
      </p:sp>
      <p:sp>
        <p:nvSpPr>
          <p:cNvPr id="3" name="Titel 2"/>
          <p:cNvSpPr>
            <a:spLocks noGrp="1"/>
          </p:cNvSpPr>
          <p:nvPr>
            <p:ph type="title"/>
          </p:nvPr>
        </p:nvSpPr>
        <p:spPr/>
        <p:txBody>
          <a:bodyPr>
            <a:normAutofit fontScale="90000"/>
          </a:bodyPr>
          <a:lstStyle/>
          <a:p>
            <a:r>
              <a:rPr lang="de-DE" dirty="0" smtClean="0"/>
              <a:t>Schritt 4: Aktivitäten mit Termen</a:t>
            </a:r>
            <a:endParaRPr lang="de-DE" dirty="0"/>
          </a:p>
        </p:txBody>
      </p:sp>
    </p:spTree>
    <p:extLst>
      <p:ext uri="{BB962C8B-B14F-4D97-AF65-F5344CB8AC3E}">
        <p14:creationId xmlns:p14="http://schemas.microsoft.com/office/powerpoint/2010/main" val="17553662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fontScale="90000"/>
          </a:bodyPr>
          <a:lstStyle/>
          <a:p>
            <a:r>
              <a:rPr lang="de-DE" dirty="0" smtClean="0"/>
              <a:t>Gliederung Baustein 1: </a:t>
            </a:r>
            <a:r>
              <a:rPr lang="de-DE" dirty="0"/>
              <a:t>Was sollen sich Schülerinnen und Schüler unter einem Variablenterm vorstellen?</a:t>
            </a:r>
            <a:br>
              <a:rPr lang="de-DE" dirty="0"/>
            </a:br>
            <a:endParaRPr lang="de-DE" dirty="0"/>
          </a:p>
        </p:txBody>
      </p:sp>
      <p:sp>
        <p:nvSpPr>
          <p:cNvPr id="6" name="Inhaltsplatzhalter 5"/>
          <p:cNvSpPr>
            <a:spLocks noGrp="1"/>
          </p:cNvSpPr>
          <p:nvPr>
            <p:ph idx="1"/>
          </p:nvPr>
        </p:nvSpPr>
        <p:spPr/>
        <p:txBody>
          <a:bodyPr/>
          <a:lstStyle/>
          <a:p>
            <a:pPr marL="514350" indent="-514350">
              <a:buFont typeface="+mj-lt"/>
              <a:buAutoNum type="arabicPeriod"/>
            </a:pPr>
            <a:r>
              <a:rPr lang="de-DE" sz="2500" dirty="0" err="1" smtClean="0">
                <a:solidFill>
                  <a:schemeClr val="accent6"/>
                </a:solidFill>
              </a:rPr>
              <a:t>Algebraunterricht</a:t>
            </a:r>
            <a:r>
              <a:rPr lang="de-DE" sz="2500" dirty="0" smtClean="0">
                <a:solidFill>
                  <a:schemeClr val="accent6"/>
                </a:solidFill>
              </a:rPr>
              <a:t> der Sekundarstufe I – Anlage, Ziele und wichtige Aktivitäten für </a:t>
            </a:r>
            <a:r>
              <a:rPr lang="de-DE" sz="2500" dirty="0" err="1" smtClean="0">
                <a:solidFill>
                  <a:schemeClr val="accent6"/>
                </a:solidFill>
              </a:rPr>
              <a:t>SuS</a:t>
            </a:r>
            <a:endParaRPr lang="de-DE" sz="2500" dirty="0" smtClean="0">
              <a:solidFill>
                <a:schemeClr val="accent6"/>
              </a:solidFill>
            </a:endParaRPr>
          </a:p>
          <a:p>
            <a:pPr marL="514350" indent="-514350">
              <a:buFont typeface="+mj-lt"/>
              <a:buAutoNum type="arabicPeriod"/>
            </a:pPr>
            <a:r>
              <a:rPr lang="de-DE" sz="2500" dirty="0" smtClean="0"/>
              <a:t>Schwerpunkt Terme: Vom Zahlenterm zum Variablenterm</a:t>
            </a:r>
          </a:p>
          <a:p>
            <a:pPr marL="514350" indent="-514350">
              <a:buFont typeface="+mj-lt"/>
              <a:buAutoNum type="arabicPeriod"/>
            </a:pPr>
            <a:r>
              <a:rPr lang="de-DE" sz="2500" dirty="0" smtClean="0"/>
              <a:t>Schwerpunkt Variable: Mit Variablen generalisieren</a:t>
            </a:r>
          </a:p>
          <a:p>
            <a:pPr marL="514350" indent="-514350">
              <a:buFont typeface="+mj-lt"/>
              <a:buAutoNum type="arabicPeriod"/>
            </a:pPr>
            <a:r>
              <a:rPr lang="de-DE" sz="2500" dirty="0" smtClean="0">
                <a:solidFill>
                  <a:schemeClr val="tx2"/>
                </a:solidFill>
              </a:rPr>
              <a:t>Aktivitäten mit Termen</a:t>
            </a:r>
          </a:p>
          <a:p>
            <a:pPr marL="514350" indent="-514350">
              <a:buFont typeface="+mj-lt"/>
              <a:buAutoNum type="arabicPeriod"/>
            </a:pPr>
            <a:r>
              <a:rPr lang="de-DE" sz="2500" dirty="0" smtClean="0"/>
              <a:t>Arbeitsphase: Aktivitäten zu Termen und Variablen</a:t>
            </a:r>
          </a:p>
          <a:p>
            <a:pPr marL="514350" indent="-514350">
              <a:buFont typeface="+mj-lt"/>
              <a:buAutoNum type="arabicPeriod"/>
            </a:pPr>
            <a:r>
              <a:rPr lang="de-DE" sz="2500" dirty="0" smtClean="0"/>
              <a:t>Gemeinsame Reflexion: </a:t>
            </a:r>
            <a:r>
              <a:rPr lang="de-DE" sz="2500" dirty="0"/>
              <a:t>Was sollen sich Schülerinnen und Schüler unter einem Variablenterm vorstellen</a:t>
            </a:r>
            <a:r>
              <a:rPr lang="de-DE" sz="2500" dirty="0" smtClean="0"/>
              <a:t>?</a:t>
            </a:r>
          </a:p>
          <a:p>
            <a:pPr marL="514350" indent="-514350">
              <a:buFont typeface="+mj-lt"/>
              <a:buAutoNum type="arabicPeriod"/>
            </a:pPr>
            <a:endParaRPr lang="de-DE" dirty="0" smtClean="0"/>
          </a:p>
        </p:txBody>
      </p:sp>
      <p:sp>
        <p:nvSpPr>
          <p:cNvPr id="9" name="Rechteck 8"/>
          <p:cNvSpPr/>
          <p:nvPr/>
        </p:nvSpPr>
        <p:spPr bwMode="auto">
          <a:xfrm>
            <a:off x="0" y="3610990"/>
            <a:ext cx="8748464" cy="538090"/>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Tree>
    <p:extLst>
      <p:ext uri="{BB962C8B-B14F-4D97-AF65-F5344CB8AC3E}">
        <p14:creationId xmlns:p14="http://schemas.microsoft.com/office/powerpoint/2010/main" val="2604277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fontScale="90000"/>
          </a:bodyPr>
          <a:lstStyle/>
          <a:p>
            <a:r>
              <a:rPr lang="de-DE" dirty="0" smtClean="0"/>
              <a:t>Zusammenfassung – Terme aus fachlicher Sicht</a:t>
            </a:r>
            <a:endParaRPr lang="de-DE" dirty="0"/>
          </a:p>
        </p:txBody>
      </p:sp>
      <p:sp>
        <p:nvSpPr>
          <p:cNvPr id="2" name="Inhaltsplatzhalter 1"/>
          <p:cNvSpPr>
            <a:spLocks noGrp="1"/>
          </p:cNvSpPr>
          <p:nvPr>
            <p:ph idx="4294967295"/>
          </p:nvPr>
        </p:nvSpPr>
        <p:spPr>
          <a:xfrm>
            <a:off x="324000" y="1125538"/>
            <a:ext cx="4319588" cy="5399087"/>
          </a:xfrm>
        </p:spPr>
        <p:txBody>
          <a:bodyPr>
            <a:normAutofit lnSpcReduction="10000"/>
          </a:bodyPr>
          <a:lstStyle/>
          <a:p>
            <a:r>
              <a:rPr lang="de-DE" dirty="0" smtClean="0"/>
              <a:t>Terme entstehen Schritt für Schritt aus zwei Teiltermen und einer Operation. Auch eine Zahl oder eine Variable stellt einen Term dar.</a:t>
            </a:r>
          </a:p>
          <a:p>
            <a:r>
              <a:rPr lang="de-DE" dirty="0" smtClean="0"/>
              <a:t>Zahlenterme mit gleicher Struktur, die sich immer nur in einer Zahl unterscheiden, können zu einem Variablenterm zusammengefasst werden.</a:t>
            </a:r>
            <a:endParaRPr lang="de-DE" dirty="0"/>
          </a:p>
          <a:p>
            <a:r>
              <a:rPr lang="de-DE" dirty="0">
                <a:latin typeface="Calibri" charset="0"/>
                <a:ea typeface="Calibri" charset="0"/>
                <a:cs typeface="Calibri" charset="0"/>
              </a:rPr>
              <a:t>Variablen sind generalisierte Zahlen mit bestimmten Bedingungen, die vom </a:t>
            </a:r>
            <a:r>
              <a:rPr lang="de-DE" dirty="0" smtClean="0">
                <a:latin typeface="Calibri" charset="0"/>
                <a:ea typeface="Calibri" charset="0"/>
                <a:cs typeface="Calibri" charset="0"/>
              </a:rPr>
              <a:t>Kontext </a:t>
            </a:r>
            <a:r>
              <a:rPr lang="de-DE" dirty="0">
                <a:latin typeface="Calibri" charset="0"/>
                <a:ea typeface="Calibri" charset="0"/>
                <a:cs typeface="Calibri" charset="0"/>
              </a:rPr>
              <a:t>abhängen</a:t>
            </a:r>
            <a:r>
              <a:rPr lang="de-DE" dirty="0" smtClean="0">
                <a:latin typeface="Calibri" charset="0"/>
                <a:ea typeface="Calibri" charset="0"/>
                <a:cs typeface="Calibri" charset="0"/>
              </a:rPr>
              <a:t>!</a:t>
            </a:r>
          </a:p>
          <a:p>
            <a:r>
              <a:rPr lang="de-DE" dirty="0" smtClean="0">
                <a:latin typeface="Calibri" charset="0"/>
                <a:ea typeface="Calibri" charset="0"/>
                <a:cs typeface="Calibri" charset="0"/>
              </a:rPr>
              <a:t>Der Definitionsbereich gibt an, welche Zahlen mithilfe einer Variablen zusammengefasst worden sind.</a:t>
            </a:r>
          </a:p>
          <a:p>
            <a:r>
              <a:rPr lang="de-DE" dirty="0" smtClean="0"/>
              <a:t>Offene Frage: Wozu Terme?</a:t>
            </a:r>
          </a:p>
        </p:txBody>
      </p:sp>
      <p:pic>
        <p:nvPicPr>
          <p:cNvPr id="5" name="Inhaltsplatzhalter 9"/>
          <p:cNvPicPr>
            <a:picLocks noChangeAspect="1"/>
          </p:cNvPicPr>
          <p:nvPr/>
        </p:nvPicPr>
        <p:blipFill>
          <a:blip r:embed="rId3"/>
          <a:stretch>
            <a:fillRect/>
          </a:stretch>
        </p:blipFill>
        <p:spPr bwMode="auto">
          <a:xfrm>
            <a:off x="5717787" y="835167"/>
            <a:ext cx="2670637" cy="1873753"/>
          </a:xfrm>
          <a:prstGeom prst="rect">
            <a:avLst/>
          </a:prstGeom>
          <a:noFill/>
          <a:ln w="9525">
            <a:noFill/>
            <a:miter lim="800000"/>
            <a:headEnd/>
            <a:tailEnd/>
          </a:ln>
        </p:spPr>
      </p:pic>
      <p:graphicFrame>
        <p:nvGraphicFramePr>
          <p:cNvPr id="13" name="Tabelle 12"/>
          <p:cNvGraphicFramePr>
            <a:graphicFrameLocks noGrp="1"/>
          </p:cNvGraphicFramePr>
          <p:nvPr>
            <p:extLst/>
          </p:nvPr>
        </p:nvGraphicFramePr>
        <p:xfrm>
          <a:off x="5004047" y="2642902"/>
          <a:ext cx="4004349" cy="3615880"/>
        </p:xfrm>
        <a:graphic>
          <a:graphicData uri="http://schemas.openxmlformats.org/drawingml/2006/table">
            <a:tbl>
              <a:tblPr firstRow="1" bandRow="1">
                <a:tableStyleId>{ED083AE6-46FA-4A59-8FB0-9F97EB10719F}</a:tableStyleId>
              </a:tblPr>
              <a:tblGrid>
                <a:gridCol w="1334783">
                  <a:extLst>
                    <a:ext uri="{9D8B030D-6E8A-4147-A177-3AD203B41FA5}">
                      <a16:colId xmlns:a16="http://schemas.microsoft.com/office/drawing/2014/main" val="20000"/>
                    </a:ext>
                  </a:extLst>
                </a:gridCol>
                <a:gridCol w="1334783">
                  <a:extLst>
                    <a:ext uri="{9D8B030D-6E8A-4147-A177-3AD203B41FA5}">
                      <a16:colId xmlns:a16="http://schemas.microsoft.com/office/drawing/2014/main" val="20001"/>
                    </a:ext>
                  </a:extLst>
                </a:gridCol>
                <a:gridCol w="1334783">
                  <a:extLst>
                    <a:ext uri="{9D8B030D-6E8A-4147-A177-3AD203B41FA5}">
                      <a16:colId xmlns:a16="http://schemas.microsoft.com/office/drawing/2014/main" val="20002"/>
                    </a:ext>
                  </a:extLst>
                </a:gridCol>
              </a:tblGrid>
              <a:tr h="774748">
                <a:tc>
                  <a:txBody>
                    <a:bodyPr/>
                    <a:lstStyle/>
                    <a:p>
                      <a:pPr algn="ctr"/>
                      <a:endParaRPr lang="de-DE" sz="1600" dirty="0">
                        <a:latin typeface="Calibri" charset="0"/>
                        <a:ea typeface="Calibri" charset="0"/>
                        <a:cs typeface="Calibri" charset="0"/>
                      </a:endParaRPr>
                    </a:p>
                  </a:txBody>
                  <a:tcPr/>
                </a:tc>
                <a:tc>
                  <a:txBody>
                    <a:bodyPr/>
                    <a:lstStyle/>
                    <a:p>
                      <a:pPr algn="ctr"/>
                      <a:endParaRPr lang="de-DE" sz="1600" dirty="0">
                        <a:latin typeface="Calibri" charset="0"/>
                        <a:ea typeface="Calibri" charset="0"/>
                        <a:cs typeface="Calibri" charset="0"/>
                      </a:endParaRPr>
                    </a:p>
                  </a:txBody>
                  <a:tcPr/>
                </a:tc>
                <a:tc>
                  <a:txBody>
                    <a:bodyPr/>
                    <a:lstStyle/>
                    <a:p>
                      <a:pPr algn="ctr"/>
                      <a:endParaRPr lang="de-DE" sz="1600" dirty="0" smtClean="0">
                        <a:latin typeface="Calibri" charset="0"/>
                        <a:ea typeface="Calibri" charset="0"/>
                        <a:cs typeface="Calibri" charset="0"/>
                      </a:endParaRPr>
                    </a:p>
                    <a:p>
                      <a:pPr algn="ctr"/>
                      <a:r>
                        <a:rPr lang="de-DE" sz="1600" dirty="0" smtClean="0">
                          <a:latin typeface="Calibri" charset="0"/>
                          <a:ea typeface="Calibri" charset="0"/>
                          <a:cs typeface="Calibri" charset="0"/>
                        </a:rPr>
                        <a:t>Term</a:t>
                      </a:r>
                    </a:p>
                    <a:p>
                      <a:pPr algn="ctr"/>
                      <a:endParaRPr lang="de-DE" sz="1600" dirty="0">
                        <a:latin typeface="Calibri" charset="0"/>
                        <a:ea typeface="Calibri" charset="0"/>
                        <a:cs typeface="Calibri" charset="0"/>
                      </a:endParaRPr>
                    </a:p>
                  </a:txBody>
                  <a:tcPr/>
                </a:tc>
                <a:extLst>
                  <a:ext uri="{0D108BD9-81ED-4DB2-BD59-A6C34878D82A}">
                    <a16:rowId xmlns:a16="http://schemas.microsoft.com/office/drawing/2014/main" val="10000"/>
                  </a:ext>
                </a:extLst>
              </a:tr>
              <a:tr h="349115">
                <a:tc>
                  <a:txBody>
                    <a:bodyPr/>
                    <a:lstStyle/>
                    <a:p>
                      <a:pPr algn="ctr"/>
                      <a:r>
                        <a:rPr lang="de-DE" sz="1600" dirty="0" smtClean="0">
                          <a:latin typeface="Calibri" charset="0"/>
                          <a:ea typeface="Calibri" charset="0"/>
                          <a:cs typeface="Calibri" charset="0"/>
                        </a:rPr>
                        <a:t>1</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4</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+ 1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1"/>
                  </a:ext>
                </a:extLst>
              </a:tr>
              <a:tr h="349115">
                <a:tc>
                  <a:txBody>
                    <a:bodyPr/>
                    <a:lstStyle/>
                    <a:p>
                      <a:pPr algn="ctr"/>
                      <a:r>
                        <a:rPr lang="de-DE" sz="1600" dirty="0" smtClean="0">
                          <a:latin typeface="Calibri" charset="0"/>
                          <a:ea typeface="Calibri" charset="0"/>
                          <a:cs typeface="Calibri" charset="0"/>
                        </a:rPr>
                        <a:t>2</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7</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+ 2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2"/>
                  </a:ext>
                </a:extLst>
              </a:tr>
              <a:tr h="349115">
                <a:tc>
                  <a:txBody>
                    <a:bodyPr/>
                    <a:lstStyle/>
                    <a:p>
                      <a:pPr algn="ctr"/>
                      <a:r>
                        <a:rPr lang="de-DE" sz="1600" dirty="0" smtClean="0">
                          <a:latin typeface="Calibri" charset="0"/>
                          <a:ea typeface="Calibri" charset="0"/>
                          <a:cs typeface="Calibri" charset="0"/>
                        </a:rPr>
                        <a:t>3</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10</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+ 3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3"/>
                  </a:ext>
                </a:extLst>
              </a:tr>
              <a:tr h="349115">
                <a:tc>
                  <a:txBody>
                    <a:bodyPr/>
                    <a:lstStyle/>
                    <a:p>
                      <a:pPr algn="ctr"/>
                      <a:r>
                        <a:rPr lang="de-DE" sz="1600" dirty="0" smtClean="0">
                          <a:latin typeface="Calibri" charset="0"/>
                          <a:ea typeface="Calibri" charset="0"/>
                          <a:cs typeface="Calibri" charset="0"/>
                        </a:rPr>
                        <a:t>4</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13</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+ 4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4"/>
                  </a:ext>
                </a:extLst>
              </a:tr>
              <a:tr h="349115">
                <a:tc>
                  <a:txBody>
                    <a:bodyPr/>
                    <a:lstStyle/>
                    <a:p>
                      <a:pPr algn="ctr"/>
                      <a:r>
                        <a:rPr lang="de-DE" sz="1600" dirty="0" smtClean="0">
                          <a:latin typeface="Calibri" charset="0"/>
                          <a:ea typeface="Calibri" charset="0"/>
                          <a:cs typeface="Calibri" charset="0"/>
                        </a:rPr>
                        <a:t>5</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16</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1 + 5 ・3</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5"/>
                  </a:ext>
                </a:extLst>
              </a:tr>
              <a:tr h="349115">
                <a:tc>
                  <a:txBody>
                    <a:bodyPr/>
                    <a:lstStyle/>
                    <a:p>
                      <a:pPr algn="ctr"/>
                      <a:r>
                        <a:rPr lang="de-DE" sz="1600" dirty="0" smtClean="0">
                          <a:latin typeface="Calibri" charset="0"/>
                          <a:ea typeface="Calibri" charset="0"/>
                          <a:cs typeface="Calibri" charset="0"/>
                        </a:rPr>
                        <a:t>...</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a:t>
                      </a:r>
                      <a:endParaRPr lang="de-DE" sz="1600" dirty="0">
                        <a:latin typeface="Calibri" charset="0"/>
                        <a:ea typeface="Calibri" charset="0"/>
                        <a:cs typeface="Calibri" charset="0"/>
                      </a:endParaRPr>
                    </a:p>
                  </a:txBody>
                  <a:tcPr/>
                </a:tc>
                <a:tc>
                  <a:txBody>
                    <a:bodyPr/>
                    <a:lstStyle/>
                    <a:p>
                      <a:pPr algn="ctr"/>
                      <a:r>
                        <a:rPr lang="de-DE" sz="1600" dirty="0" smtClean="0">
                          <a:latin typeface="Calibri" charset="0"/>
                          <a:ea typeface="Calibri" charset="0"/>
                          <a:cs typeface="Calibri" charset="0"/>
                        </a:rPr>
                        <a:t>...</a:t>
                      </a:r>
                      <a:endParaRPr lang="de-DE" sz="1600" dirty="0">
                        <a:latin typeface="Calibri" charset="0"/>
                        <a:ea typeface="Calibri" charset="0"/>
                        <a:cs typeface="Calibri" charset="0"/>
                      </a:endParaRPr>
                    </a:p>
                  </a:txBody>
                  <a:tcPr/>
                </a:tc>
                <a:extLst>
                  <a:ext uri="{0D108BD9-81ED-4DB2-BD59-A6C34878D82A}">
                    <a16:rowId xmlns:a16="http://schemas.microsoft.com/office/drawing/2014/main" val="10006"/>
                  </a:ext>
                </a:extLst>
              </a:tr>
              <a:tr h="349115">
                <a:tc>
                  <a:txBody>
                    <a:bodyPr/>
                    <a:lstStyle/>
                    <a:p>
                      <a:pPr algn="ctr"/>
                      <a:r>
                        <a:rPr lang="de-DE" sz="1600" dirty="0" smtClean="0">
                          <a:latin typeface="Calibri" charset="0"/>
                          <a:ea typeface="Calibri" charset="0"/>
                          <a:cs typeface="Calibri" charset="0"/>
                        </a:rPr>
                        <a:t>20</a:t>
                      </a:r>
                    </a:p>
                  </a:txBody>
                  <a:tcPr/>
                </a:tc>
                <a:tc>
                  <a:txBody>
                    <a:bodyPr/>
                    <a:lstStyle/>
                    <a:p>
                      <a:pPr algn="ctr"/>
                      <a:r>
                        <a:rPr lang="de-DE" sz="1600" dirty="0" smtClean="0">
                          <a:latin typeface="Calibri" charset="0"/>
                          <a:ea typeface="Calibri" charset="0"/>
                          <a:cs typeface="Calibri" charset="0"/>
                        </a:rPr>
                        <a:t>24</a:t>
                      </a:r>
                      <a:endParaRPr lang="de-DE" sz="1600" dirty="0">
                        <a:latin typeface="Calibri" charset="0"/>
                        <a:ea typeface="Calibri" charset="0"/>
                        <a:cs typeface="Calibri"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600" dirty="0" smtClean="0">
                          <a:latin typeface="Calibri" charset="0"/>
                          <a:ea typeface="Calibri" charset="0"/>
                          <a:cs typeface="Calibri" charset="0"/>
                        </a:rPr>
                        <a:t>1 + 20 ・3</a:t>
                      </a:r>
                    </a:p>
                  </a:txBody>
                  <a:tcPr/>
                </a:tc>
                <a:extLst>
                  <a:ext uri="{0D108BD9-81ED-4DB2-BD59-A6C34878D82A}">
                    <a16:rowId xmlns:a16="http://schemas.microsoft.com/office/drawing/2014/main" val="10007"/>
                  </a:ext>
                </a:extLst>
              </a:tr>
              <a:tr h="349115">
                <a:tc>
                  <a:txBody>
                    <a:bodyPr/>
                    <a:lstStyle/>
                    <a:p>
                      <a:pPr algn="ctr"/>
                      <a:r>
                        <a:rPr lang="de-DE" sz="1600" dirty="0" err="1" smtClean="0">
                          <a:latin typeface="Calibri" charset="0"/>
                          <a:ea typeface="Calibri" charset="0"/>
                          <a:cs typeface="Calibri" charset="0"/>
                        </a:rPr>
                        <a:t>n</a:t>
                      </a:r>
                      <a:endParaRPr lang="de-DE" sz="1600" dirty="0">
                        <a:latin typeface="Calibri" charset="0"/>
                        <a:ea typeface="Calibri" charset="0"/>
                        <a:cs typeface="Calibri" charset="0"/>
                      </a:endParaRPr>
                    </a:p>
                  </a:txBody>
                  <a:tcPr/>
                </a:tc>
                <a:tc>
                  <a:txBody>
                    <a:bodyPr/>
                    <a:lstStyle/>
                    <a:p>
                      <a:pPr algn="ctr"/>
                      <a:endParaRPr lang="de-DE" sz="1600" dirty="0">
                        <a:latin typeface="Calibri" charset="0"/>
                        <a:ea typeface="Calibri" charset="0"/>
                        <a:cs typeface="Calibri"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600" dirty="0" smtClean="0">
                          <a:latin typeface="Calibri" charset="0"/>
                          <a:ea typeface="Calibri" charset="0"/>
                          <a:cs typeface="Calibri" charset="0"/>
                        </a:rPr>
                        <a:t>1 + </a:t>
                      </a:r>
                      <a:r>
                        <a:rPr lang="de-DE" sz="1600" dirty="0" err="1" smtClean="0">
                          <a:latin typeface="Calibri" charset="0"/>
                          <a:ea typeface="Calibri" charset="0"/>
                          <a:cs typeface="Calibri" charset="0"/>
                        </a:rPr>
                        <a:t>n</a:t>
                      </a:r>
                      <a:r>
                        <a:rPr lang="de-DE" sz="1600" dirty="0" smtClean="0">
                          <a:latin typeface="Calibri" charset="0"/>
                          <a:ea typeface="Calibri" charset="0"/>
                          <a:cs typeface="Calibri" charset="0"/>
                        </a:rPr>
                        <a:t> ・3</a:t>
                      </a:r>
                    </a:p>
                  </a:txBody>
                  <a:tcPr/>
                </a:tc>
                <a:extLst>
                  <a:ext uri="{0D108BD9-81ED-4DB2-BD59-A6C34878D82A}">
                    <a16:rowId xmlns:a16="http://schemas.microsoft.com/office/drawing/2014/main" val="10008"/>
                  </a:ext>
                </a:extLst>
              </a:tr>
            </a:tbl>
          </a:graphicData>
        </a:graphic>
      </p:graphicFrame>
      <mc:AlternateContent xmlns:mc="http://schemas.openxmlformats.org/markup-compatibility/2006" xmlns:a14="http://schemas.microsoft.com/office/drawing/2010/main">
        <mc:Choice Requires="a14">
          <p:sp>
            <p:nvSpPr>
              <p:cNvPr id="14" name="Textfeld 13"/>
              <p:cNvSpPr txBox="1"/>
              <p:nvPr/>
            </p:nvSpPr>
            <p:spPr>
              <a:xfrm>
                <a:off x="4447226" y="6381328"/>
                <a:ext cx="4517262" cy="307777"/>
              </a:xfrm>
              <a:prstGeom prst="rect">
                <a:avLst/>
              </a:prstGeom>
              <a:noFill/>
            </p:spPr>
            <p:txBody>
              <a:bodyPr wrap="none" lIns="0" tIns="0" rIns="0" bIns="0" rtlCol="0">
                <a:spAutoFit/>
              </a:bodyPr>
              <a:lstStyle/>
              <a:p>
                <a:r>
                  <a:rPr lang="de-DE" sz="2000" b="0" dirty="0" smtClean="0">
                    <a:latin typeface="Calibri" charset="0"/>
                    <a:ea typeface="Calibri" charset="0"/>
                    <a:cs typeface="Calibri" charset="0"/>
                  </a:rPr>
                  <a:t>Definitionsbereich für die Variable </a:t>
                </a:r>
                <a:r>
                  <a:rPr lang="de-DE" sz="2000" b="0" dirty="0" err="1" smtClean="0">
                    <a:latin typeface="Calibri" charset="0"/>
                    <a:ea typeface="Calibri" charset="0"/>
                    <a:cs typeface="Calibri" charset="0"/>
                  </a:rPr>
                  <a:t>n</a:t>
                </a:r>
                <a:r>
                  <a:rPr lang="de-DE" sz="2000" b="0" dirty="0" smtClean="0">
                    <a:latin typeface="Calibri" charset="0"/>
                    <a:ea typeface="Calibri" charset="0"/>
                    <a:cs typeface="Calibri" charset="0"/>
                  </a:rPr>
                  <a:t>: </a:t>
                </a:r>
                <a14:m>
                  <m:oMath xmlns:m="http://schemas.openxmlformats.org/officeDocument/2006/math">
                    <m:r>
                      <a:rPr lang="de-DE" sz="2000" b="0" i="1" smtClean="0">
                        <a:latin typeface="Cambria Math" charset="0"/>
                      </a:rPr>
                      <m:t>𝑛</m:t>
                    </m:r>
                    <m:r>
                      <a:rPr lang="de-DE" sz="2000" b="0" i="1" smtClean="0">
                        <a:latin typeface="Cambria Math" charset="0"/>
                      </a:rPr>
                      <m:t>∈</m:t>
                    </m:r>
                  </m:oMath>
                </a14:m>
                <a:r>
                  <a:rPr lang="de-DE" sz="2000" dirty="0">
                    <a:ea typeface="Cambria Math" charset="0"/>
                    <a:cs typeface="Cambria Math" charset="0"/>
                  </a:rPr>
                  <a:t> </a:t>
                </a:r>
                <a14:m>
                  <m:oMath xmlns:m="http://schemas.openxmlformats.org/officeDocument/2006/math">
                    <m:r>
                      <a:rPr lang="de-DE" sz="2000" i="1">
                        <a:latin typeface="Cambria Math" charset="0"/>
                        <a:ea typeface="Cambria Math" charset="0"/>
                        <a:cs typeface="Cambria Math" charset="0"/>
                      </a:rPr>
                      <m:t>ℕ</m:t>
                    </m:r>
                  </m:oMath>
                </a14:m>
                <a:endParaRPr lang="de-DE" sz="2000" dirty="0">
                  <a:latin typeface="Calibri" panose="020F0502020204030204" pitchFamily="34" charset="0"/>
                </a:endParaRPr>
              </a:p>
            </p:txBody>
          </p:sp>
        </mc:Choice>
        <mc:Fallback xmlns="">
          <p:sp>
            <p:nvSpPr>
              <p:cNvPr id="14" name="Textfeld 13"/>
              <p:cNvSpPr txBox="1">
                <a:spLocks noRot="1" noChangeAspect="1" noMove="1" noResize="1" noEditPoints="1" noAdjustHandles="1" noChangeArrowheads="1" noChangeShapeType="1" noTextEdit="1"/>
              </p:cNvSpPr>
              <p:nvPr/>
            </p:nvSpPr>
            <p:spPr>
              <a:xfrm>
                <a:off x="4447226" y="6381328"/>
                <a:ext cx="4517262" cy="307777"/>
              </a:xfrm>
              <a:prstGeom prst="rect">
                <a:avLst/>
              </a:prstGeom>
              <a:blipFill rotWithShape="0">
                <a:blip r:embed="rId4"/>
                <a:stretch>
                  <a:fillRect l="-3509" t="-26000" r="-945" b="-50000"/>
                </a:stretch>
              </a:blipFill>
            </p:spPr>
            <p:txBody>
              <a:bodyPr/>
              <a:lstStyle/>
              <a:p>
                <a:r>
                  <a:rPr lang="de-DE">
                    <a:noFill/>
                  </a:rPr>
                  <a:t> </a:t>
                </a:r>
              </a:p>
            </p:txBody>
          </p:sp>
        </mc:Fallback>
      </mc:AlternateContent>
    </p:spTree>
    <p:extLst>
      <p:ext uri="{BB962C8B-B14F-4D97-AF65-F5344CB8AC3E}">
        <p14:creationId xmlns:p14="http://schemas.microsoft.com/office/powerpoint/2010/main" val="4444715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323528" y="1124744"/>
            <a:ext cx="8280920" cy="5400600"/>
          </a:xfrm>
        </p:spPr>
        <p:txBody>
          <a:bodyPr>
            <a:noAutofit/>
          </a:bodyPr>
          <a:lstStyle/>
          <a:p>
            <a:r>
              <a:rPr lang="de-DE" sz="2000" dirty="0" smtClean="0"/>
              <a:t>Malle (1993, Seite 57 ff.) nennt sechs mögliche Antworten für die Frage nach dem Sinn von Formeln:</a:t>
            </a:r>
          </a:p>
          <a:p>
            <a:pPr lvl="1"/>
            <a:r>
              <a:rPr lang="de-DE" sz="1700" b="1" dirty="0" smtClean="0">
                <a:solidFill>
                  <a:srgbClr val="FF0000"/>
                </a:solidFill>
              </a:rPr>
              <a:t>Mit Termen</a:t>
            </a:r>
            <a:r>
              <a:rPr lang="de-DE" sz="1700" dirty="0" smtClean="0"/>
              <a:t> bzw. Formeln kann man </a:t>
            </a:r>
            <a:r>
              <a:rPr lang="de-DE" sz="1700" b="1" dirty="0" smtClean="0">
                <a:solidFill>
                  <a:srgbClr val="FF0000"/>
                </a:solidFill>
              </a:rPr>
              <a:t>innermathematische Prozesse </a:t>
            </a:r>
            <a:r>
              <a:rPr lang="de-DE" sz="1700" dirty="0" smtClean="0"/>
              <a:t>und Gesetzmäßigkeiten allgemein </a:t>
            </a:r>
            <a:r>
              <a:rPr lang="de-DE" sz="1700" b="1" dirty="0" smtClean="0">
                <a:solidFill>
                  <a:srgbClr val="FF0000"/>
                </a:solidFill>
              </a:rPr>
              <a:t>beschreiben</a:t>
            </a:r>
            <a:r>
              <a:rPr lang="de-DE" sz="1700" dirty="0" smtClean="0"/>
              <a:t>.</a:t>
            </a:r>
          </a:p>
          <a:p>
            <a:pPr lvl="1"/>
            <a:r>
              <a:rPr lang="de-DE" sz="1700" b="1" dirty="0" smtClean="0">
                <a:solidFill>
                  <a:srgbClr val="FF0000"/>
                </a:solidFill>
              </a:rPr>
              <a:t>Mit </a:t>
            </a:r>
            <a:r>
              <a:rPr lang="de-DE" sz="1700" b="1" dirty="0">
                <a:solidFill>
                  <a:srgbClr val="FF0000"/>
                </a:solidFill>
              </a:rPr>
              <a:t>Termen </a:t>
            </a:r>
            <a:r>
              <a:rPr lang="de-DE" sz="1700" dirty="0"/>
              <a:t>bzw. Formeln kann man </a:t>
            </a:r>
            <a:r>
              <a:rPr lang="de-DE" sz="1700" b="1" dirty="0" smtClean="0">
                <a:solidFill>
                  <a:srgbClr val="FF0000"/>
                </a:solidFill>
              </a:rPr>
              <a:t>außermathematische Sachverhalte </a:t>
            </a:r>
            <a:r>
              <a:rPr lang="de-DE" sz="1700" dirty="0" smtClean="0"/>
              <a:t>allgemein </a:t>
            </a:r>
            <a:r>
              <a:rPr lang="de-DE" sz="1700" b="1" dirty="0" smtClean="0">
                <a:solidFill>
                  <a:srgbClr val="FF0000"/>
                </a:solidFill>
              </a:rPr>
              <a:t>beschreiben</a:t>
            </a:r>
            <a:r>
              <a:rPr lang="de-DE" sz="1700" dirty="0" smtClean="0"/>
              <a:t>, d. h. Modelle für außermathematische Situationen entwerfen.</a:t>
            </a:r>
          </a:p>
          <a:p>
            <a:pPr lvl="1"/>
            <a:r>
              <a:rPr lang="de-DE" sz="1700" b="1" dirty="0" smtClean="0">
                <a:solidFill>
                  <a:srgbClr val="FF0000"/>
                </a:solidFill>
              </a:rPr>
              <a:t>Mit Termen </a:t>
            </a:r>
            <a:r>
              <a:rPr lang="de-DE" sz="1700" dirty="0" smtClean="0"/>
              <a:t>bzw. Formeln kann man eine Situation </a:t>
            </a:r>
            <a:r>
              <a:rPr lang="de-DE" sz="1700" b="1" dirty="0" smtClean="0">
                <a:solidFill>
                  <a:srgbClr val="FF0000"/>
                </a:solidFill>
              </a:rPr>
              <a:t>explorieren</a:t>
            </a:r>
            <a:r>
              <a:rPr lang="de-DE" sz="1700" b="1" dirty="0" smtClean="0"/>
              <a:t> </a:t>
            </a:r>
            <a:r>
              <a:rPr lang="de-DE" sz="1700" dirty="0" smtClean="0"/>
              <a:t>und damit allgemein Einsichten in eine besondere Situation erhalten.</a:t>
            </a:r>
          </a:p>
          <a:p>
            <a:pPr lvl="1"/>
            <a:r>
              <a:rPr lang="de-DE" sz="1700" b="1" dirty="0" smtClean="0">
                <a:solidFill>
                  <a:srgbClr val="FF0000"/>
                </a:solidFill>
              </a:rPr>
              <a:t>Mit Termen </a:t>
            </a:r>
            <a:r>
              <a:rPr lang="de-DE" sz="1700" dirty="0" smtClean="0"/>
              <a:t>bzw. Formeln kann man abstrakte Problemlösungen planen und </a:t>
            </a:r>
            <a:r>
              <a:rPr lang="de-DE" sz="1700" b="1" dirty="0" smtClean="0">
                <a:solidFill>
                  <a:srgbClr val="FF0000"/>
                </a:solidFill>
              </a:rPr>
              <a:t>Probleme </a:t>
            </a:r>
            <a:r>
              <a:rPr lang="de-DE" sz="1700" dirty="0" smtClean="0"/>
              <a:t>allgemein </a:t>
            </a:r>
            <a:r>
              <a:rPr lang="de-DE" sz="1700" b="1" dirty="0" smtClean="0">
                <a:solidFill>
                  <a:srgbClr val="FF0000"/>
                </a:solidFill>
              </a:rPr>
              <a:t>lösen</a:t>
            </a:r>
            <a:r>
              <a:rPr lang="de-DE" sz="1700" dirty="0" smtClean="0"/>
              <a:t>.</a:t>
            </a:r>
          </a:p>
          <a:p>
            <a:pPr lvl="1"/>
            <a:r>
              <a:rPr lang="de-DE" sz="1700" b="1" dirty="0" smtClean="0">
                <a:solidFill>
                  <a:srgbClr val="FF0000"/>
                </a:solidFill>
              </a:rPr>
              <a:t>Mit Termen </a:t>
            </a:r>
            <a:r>
              <a:rPr lang="de-DE" sz="1700" dirty="0" smtClean="0"/>
              <a:t>bzw. Formeln kann man allgemeingültige </a:t>
            </a:r>
            <a:r>
              <a:rPr lang="de-DE" sz="1700" b="1" dirty="0" smtClean="0">
                <a:solidFill>
                  <a:srgbClr val="FF0000"/>
                </a:solidFill>
              </a:rPr>
              <a:t>Argumentationen</a:t>
            </a:r>
            <a:r>
              <a:rPr lang="de-DE" sz="1700" dirty="0" smtClean="0"/>
              <a:t> (</a:t>
            </a:r>
            <a:r>
              <a:rPr lang="de-DE" sz="1700" dirty="0"/>
              <a:t>B</a:t>
            </a:r>
            <a:r>
              <a:rPr lang="de-DE" sz="1700" dirty="0" smtClean="0"/>
              <a:t>egründungen, Beweise) </a:t>
            </a:r>
            <a:r>
              <a:rPr lang="de-DE" sz="1700" b="1" dirty="0" smtClean="0">
                <a:solidFill>
                  <a:srgbClr val="FF0000"/>
                </a:solidFill>
              </a:rPr>
              <a:t>führen</a:t>
            </a:r>
            <a:r>
              <a:rPr lang="de-DE" sz="1700" dirty="0" smtClean="0"/>
              <a:t>.</a:t>
            </a:r>
          </a:p>
          <a:p>
            <a:pPr lvl="1"/>
            <a:r>
              <a:rPr lang="de-DE" sz="1700" b="1" dirty="0" smtClean="0">
                <a:solidFill>
                  <a:srgbClr val="FF0000"/>
                </a:solidFill>
              </a:rPr>
              <a:t>Mit Termen </a:t>
            </a:r>
            <a:r>
              <a:rPr lang="de-DE" sz="1700" dirty="0" smtClean="0"/>
              <a:t>bzw. Formeln kann man Wissen (insbesondere Rechengänge und Beziehungen) übermitteln und dadurch über Situationen auf einer abstrakten bzw. allgemeinen Ebene </a:t>
            </a:r>
            <a:r>
              <a:rPr lang="de-DE" sz="1700" b="1" dirty="0" smtClean="0">
                <a:solidFill>
                  <a:srgbClr val="FF0000"/>
                </a:solidFill>
              </a:rPr>
              <a:t>kommunizieren</a:t>
            </a:r>
            <a:r>
              <a:rPr lang="de-DE" sz="1700" dirty="0" smtClean="0"/>
              <a:t>.</a:t>
            </a:r>
          </a:p>
        </p:txBody>
      </p:sp>
      <p:sp>
        <p:nvSpPr>
          <p:cNvPr id="2" name="Titel 1"/>
          <p:cNvSpPr>
            <a:spLocks noGrp="1"/>
          </p:cNvSpPr>
          <p:nvPr>
            <p:ph type="title"/>
          </p:nvPr>
        </p:nvSpPr>
        <p:spPr/>
        <p:txBody>
          <a:bodyPr>
            <a:normAutofit fontScale="90000"/>
          </a:bodyPr>
          <a:lstStyle/>
          <a:p>
            <a:pPr algn="ctr"/>
            <a:r>
              <a:rPr lang="de-DE" dirty="0" smtClean="0"/>
              <a:t>Wozu Terme?</a:t>
            </a:r>
            <a:endParaRPr lang="de-DE" dirty="0"/>
          </a:p>
        </p:txBody>
      </p:sp>
    </p:spTree>
    <p:extLst>
      <p:ext uri="{BB962C8B-B14F-4D97-AF65-F5344CB8AC3E}">
        <p14:creationId xmlns:p14="http://schemas.microsoft.com/office/powerpoint/2010/main" val="4185035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normAutofit fontScale="77500" lnSpcReduction="20000"/>
          </a:bodyPr>
          <a:lstStyle/>
          <a:p>
            <a:pPr marL="0" indent="0">
              <a:buNone/>
            </a:pPr>
            <a:r>
              <a:rPr lang="de-DE" dirty="0" smtClean="0"/>
              <a:t>Baustein 1 gliedert sich in einen Input, eine Eigenarbeitsphase und eine anschließende Reflexion. Den roten Faden durch diese drei Teile bildet die Frage, was sich </a:t>
            </a:r>
            <a:r>
              <a:rPr lang="de-DE" dirty="0" err="1" smtClean="0"/>
              <a:t>SuS</a:t>
            </a:r>
            <a:r>
              <a:rPr lang="de-DE" dirty="0" smtClean="0"/>
              <a:t> unter einem Variablenterm vorstellen sollen.</a:t>
            </a:r>
          </a:p>
          <a:p>
            <a:pPr marL="342900"/>
            <a:r>
              <a:rPr lang="de-DE" dirty="0" smtClean="0"/>
              <a:t>Begrüßung mit Hilfe der Themenfolge aus der Schulbuchreihe </a:t>
            </a:r>
            <a:r>
              <a:rPr lang="de-DE" i="1" dirty="0" smtClean="0"/>
              <a:t>mathewerkstatt</a:t>
            </a:r>
            <a:r>
              <a:rPr lang="de-DE" dirty="0" smtClean="0"/>
              <a:t> [10 min]</a:t>
            </a:r>
          </a:p>
          <a:p>
            <a:pPr marL="342900"/>
            <a:r>
              <a:rPr lang="de-DE" dirty="0" smtClean="0"/>
              <a:t>Einstieg: Anhand der Themenfolge aus der </a:t>
            </a:r>
            <a:r>
              <a:rPr lang="de-DE" i="1" dirty="0" smtClean="0"/>
              <a:t>mathewerkstatt</a:t>
            </a:r>
            <a:r>
              <a:rPr lang="de-DE" dirty="0" smtClean="0"/>
              <a:t> wird die Frage aufgeworfen, was sich </a:t>
            </a:r>
            <a:r>
              <a:rPr lang="de-DE" dirty="0" err="1" smtClean="0"/>
              <a:t>SuS</a:t>
            </a:r>
            <a:r>
              <a:rPr lang="de-DE" dirty="0" smtClean="0"/>
              <a:t> unter einer Variablen bzw. einem Variablenterm vorstellen sollen. Das Vorwissen der TN wird über eine Kartenabfrage gesichert, die zunächst nur oberflächlich besprochen wird (Verständnisprobleme und Nachfragen der TN) und erst im Rahmen der Reflexion (s. u.) wieder aufgegriffen wird. [max. 15 min]</a:t>
            </a:r>
          </a:p>
          <a:p>
            <a:r>
              <a:rPr lang="de-DE" dirty="0" smtClean="0"/>
              <a:t>Input zum Vorstellen wesentlicher Ziele des </a:t>
            </a:r>
            <a:r>
              <a:rPr lang="de-DE" dirty="0" err="1" smtClean="0"/>
              <a:t>Algebraunterrichts</a:t>
            </a:r>
            <a:r>
              <a:rPr lang="de-DE" dirty="0" smtClean="0"/>
              <a:t> an Beispielaktivitäten mit Blick auf Terme und Variablen; die TN lernen hier wichtige Aktivitäten und zu erwerbende Vorstellungen im </a:t>
            </a:r>
            <a:r>
              <a:rPr lang="de-DE" dirty="0" err="1" smtClean="0"/>
              <a:t>Algebraunterricht</a:t>
            </a:r>
            <a:r>
              <a:rPr lang="de-DE" dirty="0" smtClean="0"/>
              <a:t> der Sekundarstufe I an Beispielen kennen, die wiederum Grundlage für die folgende Arbeitsphase sind. [45 min]</a:t>
            </a:r>
          </a:p>
          <a:p>
            <a:r>
              <a:rPr lang="de-DE" dirty="0" smtClean="0"/>
              <a:t>Eigenarbeitsphase zu weiteren Beispielaktivitäten zu Variablentermen; die TN sollen Aufgaben durchdenken und sie begründet wichtigen Zielsetzungen und Vorstellungen des </a:t>
            </a:r>
            <a:r>
              <a:rPr lang="de-DE" dirty="0" err="1" smtClean="0"/>
              <a:t>Algebraunterrichts</a:t>
            </a:r>
            <a:r>
              <a:rPr lang="de-DE" dirty="0" smtClean="0"/>
              <a:t> zuordnen. Die Arbeitsergebnisse werden von den TN dem Plenum vorgestellt. [60 min bis 75 min]</a:t>
            </a:r>
          </a:p>
          <a:p>
            <a:r>
              <a:rPr lang="de-DE" dirty="0" smtClean="0"/>
              <a:t>Die gemeinsame Reflexion wird unter Bezug auf die Kartenabfrage eingeleitet. Die TN können die alten Karten jetzt bestimmten Begriffen zuordnen (ggf. Begriffe vorgeben) und auch neue Karten schreiben.  Den Abschluss bildet eine Diskussion zur Frage, was </a:t>
            </a:r>
            <a:r>
              <a:rPr lang="de-DE" dirty="0"/>
              <a:t>sich </a:t>
            </a:r>
            <a:r>
              <a:rPr lang="de-DE" dirty="0" err="1"/>
              <a:t>SuS</a:t>
            </a:r>
            <a:r>
              <a:rPr lang="de-DE" dirty="0"/>
              <a:t> unter einem Variablenterm vorstellen sollen</a:t>
            </a:r>
            <a:r>
              <a:rPr lang="de-DE" dirty="0" smtClean="0"/>
              <a:t>. Die TN sollen dazu ein Ergebnis formulieren. Ihr Ergebnis wird zusammen mit dem Ergebnis der ergänzten Kartenabfrage gesichert. [30 min bis 45 min]</a:t>
            </a:r>
            <a:endParaRPr lang="de-DE" dirty="0"/>
          </a:p>
        </p:txBody>
      </p:sp>
      <p:sp>
        <p:nvSpPr>
          <p:cNvPr id="2" name="Titel 1"/>
          <p:cNvSpPr>
            <a:spLocks noGrp="1"/>
          </p:cNvSpPr>
          <p:nvPr>
            <p:ph type="title"/>
          </p:nvPr>
        </p:nvSpPr>
        <p:spPr/>
        <p:txBody>
          <a:bodyPr>
            <a:normAutofit fontScale="90000"/>
          </a:bodyPr>
          <a:lstStyle/>
          <a:p>
            <a:r>
              <a:rPr lang="de-DE" dirty="0" smtClean="0">
                <a:solidFill>
                  <a:schemeClr val="tx1">
                    <a:lumMod val="50000"/>
                    <a:lumOff val="50000"/>
                  </a:schemeClr>
                </a:solidFill>
              </a:rPr>
              <a:t>Aufbau Baustein 1: [3 h]</a:t>
            </a:r>
            <a:endParaRPr lang="de-DE" dirty="0">
              <a:solidFill>
                <a:schemeClr val="tx1">
                  <a:lumMod val="50000"/>
                  <a:lumOff val="50000"/>
                </a:schemeClr>
              </a:solidFill>
            </a:endParaRPr>
          </a:p>
        </p:txBody>
      </p:sp>
    </p:spTree>
    <p:extLst>
      <p:ext uri="{BB962C8B-B14F-4D97-AF65-F5344CB8AC3E}">
        <p14:creationId xmlns:p14="http://schemas.microsoft.com/office/powerpoint/2010/main" val="13115906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nhaltsplatzhalter 9"/>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75329" y="1125538"/>
            <a:ext cx="6521905" cy="5399087"/>
          </a:xfrm>
        </p:spPr>
      </p:pic>
      <p:sp>
        <p:nvSpPr>
          <p:cNvPr id="5" name="Titel 4"/>
          <p:cNvSpPr>
            <a:spLocks noGrp="1"/>
          </p:cNvSpPr>
          <p:nvPr>
            <p:ph type="title"/>
          </p:nvPr>
        </p:nvSpPr>
        <p:spPr/>
        <p:txBody>
          <a:bodyPr>
            <a:normAutofit fontScale="90000"/>
          </a:bodyPr>
          <a:lstStyle/>
          <a:p>
            <a:pPr algn="ctr"/>
            <a:r>
              <a:rPr lang="de-DE" dirty="0" smtClean="0"/>
              <a:t>Beispielaufgaben – Terme</a:t>
            </a:r>
            <a:endParaRPr lang="de-DE" dirty="0"/>
          </a:p>
        </p:txBody>
      </p:sp>
      <p:sp>
        <p:nvSpPr>
          <p:cNvPr id="4" name="Textfeld 3"/>
          <p:cNvSpPr txBox="1"/>
          <p:nvPr/>
        </p:nvSpPr>
        <p:spPr>
          <a:xfrm>
            <a:off x="107504" y="6165304"/>
            <a:ext cx="1296144" cy="553998"/>
          </a:xfrm>
          <a:prstGeom prst="rect">
            <a:avLst/>
          </a:prstGeom>
          <a:noFill/>
        </p:spPr>
        <p:txBody>
          <a:bodyPr wrap="square" rtlCol="0">
            <a:spAutoFit/>
          </a:bodyPr>
          <a:lstStyle/>
          <a:p>
            <a:r>
              <a:rPr lang="de-DE" sz="1000" dirty="0" smtClean="0">
                <a:latin typeface="Calibri" charset="0"/>
                <a:ea typeface="Calibri" charset="0"/>
                <a:cs typeface="Calibri" charset="0"/>
              </a:rPr>
              <a:t>Bild entnommen aus </a:t>
            </a:r>
            <a:r>
              <a:rPr lang="de-DE" sz="1000" i="1" dirty="0" smtClean="0">
                <a:latin typeface="Calibri" charset="0"/>
                <a:ea typeface="Calibri" charset="0"/>
                <a:cs typeface="Calibri" charset="0"/>
              </a:rPr>
              <a:t>mathewerkstatt 7</a:t>
            </a:r>
            <a:r>
              <a:rPr lang="de-DE" sz="1000" dirty="0" smtClean="0">
                <a:latin typeface="Calibri" charset="0"/>
                <a:ea typeface="Calibri" charset="0"/>
                <a:cs typeface="Calibri" charset="0"/>
              </a:rPr>
              <a:t>, Seite 210</a:t>
            </a:r>
            <a:endParaRPr lang="de-DE" sz="1000" dirty="0">
              <a:latin typeface="Calibri" charset="0"/>
              <a:ea typeface="Calibri" charset="0"/>
              <a:cs typeface="Calibri" charset="0"/>
            </a:endParaRPr>
          </a:p>
        </p:txBody>
      </p:sp>
    </p:spTree>
    <p:extLst>
      <p:ext uri="{BB962C8B-B14F-4D97-AF65-F5344CB8AC3E}">
        <p14:creationId xmlns:p14="http://schemas.microsoft.com/office/powerpoint/2010/main" val="12607269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nhaltsplatzhalter 9"/>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42583" y="1124744"/>
            <a:ext cx="6521905" cy="5399087"/>
          </a:xfrm>
        </p:spPr>
      </p:pic>
      <p:sp>
        <p:nvSpPr>
          <p:cNvPr id="5" name="Titel 4"/>
          <p:cNvSpPr>
            <a:spLocks noGrp="1"/>
          </p:cNvSpPr>
          <p:nvPr>
            <p:ph type="title"/>
          </p:nvPr>
        </p:nvSpPr>
        <p:spPr/>
        <p:txBody>
          <a:bodyPr>
            <a:normAutofit fontScale="90000"/>
          </a:bodyPr>
          <a:lstStyle/>
          <a:p>
            <a:pPr algn="ctr"/>
            <a:r>
              <a:rPr lang="de-DE" dirty="0" smtClean="0"/>
              <a:t>Beispielaufgaben – Terme</a:t>
            </a:r>
            <a:endParaRPr lang="de-DE" dirty="0"/>
          </a:p>
        </p:txBody>
      </p:sp>
      <p:sp>
        <p:nvSpPr>
          <p:cNvPr id="10" name="Rechteck 9"/>
          <p:cNvSpPr>
            <a:spLocks noChangeAspect="1"/>
          </p:cNvSpPr>
          <p:nvPr/>
        </p:nvSpPr>
        <p:spPr bwMode="auto">
          <a:xfrm>
            <a:off x="848347" y="1275855"/>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Sachverhalte beschreiben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cxnSp>
        <p:nvCxnSpPr>
          <p:cNvPr id="15" name="Gerade Verbindung mit Pfeil 14"/>
          <p:cNvCxnSpPr>
            <a:stCxn id="10" idx="3"/>
          </p:cNvCxnSpPr>
          <p:nvPr/>
        </p:nvCxnSpPr>
        <p:spPr bwMode="auto">
          <a:xfrm flipV="1">
            <a:off x="2195736" y="1844266"/>
            <a:ext cx="3482379" cy="105284"/>
          </a:xfrm>
          <a:prstGeom prst="straightConnector1">
            <a:avLst/>
          </a:prstGeom>
          <a:solidFill>
            <a:schemeClr val="accent1"/>
          </a:solidFill>
          <a:ln w="63500" cap="flat" cmpd="sng" algn="ctr">
            <a:solidFill>
              <a:srgbClr val="327A87"/>
            </a:solidFill>
            <a:prstDash val="solid"/>
            <a:round/>
            <a:headEnd type="none" w="med" len="med"/>
            <a:tailEnd type="triangle"/>
          </a:ln>
          <a:effectLst/>
        </p:spPr>
      </p:cxnSp>
      <p:cxnSp>
        <p:nvCxnSpPr>
          <p:cNvPr id="18" name="Gerade Verbindung mit Pfeil 17"/>
          <p:cNvCxnSpPr>
            <a:stCxn id="10" idx="3"/>
          </p:cNvCxnSpPr>
          <p:nvPr/>
        </p:nvCxnSpPr>
        <p:spPr bwMode="auto">
          <a:xfrm>
            <a:off x="2195736" y="1949550"/>
            <a:ext cx="1741189" cy="2919610"/>
          </a:xfrm>
          <a:prstGeom prst="straightConnector1">
            <a:avLst/>
          </a:prstGeom>
          <a:solidFill>
            <a:schemeClr val="accent1"/>
          </a:solidFill>
          <a:ln w="63500" cap="flat" cmpd="sng" algn="ctr">
            <a:solidFill>
              <a:srgbClr val="327A87"/>
            </a:solidFill>
            <a:prstDash val="solid"/>
            <a:round/>
            <a:headEnd type="none" w="med" len="med"/>
            <a:tailEnd type="triangle"/>
          </a:ln>
          <a:effectLst/>
        </p:spPr>
      </p:cxnSp>
      <p:sp>
        <p:nvSpPr>
          <p:cNvPr id="7" name="Textfeld 6"/>
          <p:cNvSpPr txBox="1"/>
          <p:nvPr/>
        </p:nvSpPr>
        <p:spPr>
          <a:xfrm>
            <a:off x="107504" y="6165304"/>
            <a:ext cx="1296144" cy="553998"/>
          </a:xfrm>
          <a:prstGeom prst="rect">
            <a:avLst/>
          </a:prstGeom>
          <a:noFill/>
        </p:spPr>
        <p:txBody>
          <a:bodyPr wrap="square" rtlCol="0">
            <a:spAutoFit/>
          </a:bodyPr>
          <a:lstStyle/>
          <a:p>
            <a:r>
              <a:rPr lang="de-DE" sz="1000" smtClean="0">
                <a:latin typeface="Calibri" charset="0"/>
                <a:ea typeface="Calibri" charset="0"/>
                <a:cs typeface="Calibri" charset="0"/>
              </a:rPr>
              <a:t>Bild entnommen </a:t>
            </a:r>
            <a:r>
              <a:rPr lang="de-DE" sz="1000" dirty="0" smtClean="0">
                <a:latin typeface="Calibri" charset="0"/>
                <a:ea typeface="Calibri" charset="0"/>
                <a:cs typeface="Calibri" charset="0"/>
              </a:rPr>
              <a:t>aus mathewerkstatt 7, Seite 210</a:t>
            </a:r>
            <a:endParaRPr lang="de-DE" sz="1000" dirty="0">
              <a:latin typeface="Calibri" charset="0"/>
              <a:ea typeface="Calibri" charset="0"/>
              <a:cs typeface="Calibri" charset="0"/>
            </a:endParaRPr>
          </a:p>
        </p:txBody>
      </p:sp>
    </p:spTree>
    <p:extLst>
      <p:ext uri="{BB962C8B-B14F-4D97-AF65-F5344CB8AC3E}">
        <p14:creationId xmlns:p14="http://schemas.microsoft.com/office/powerpoint/2010/main" val="9781361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nhaltsplatzhalter 9"/>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40800" y="1123200"/>
            <a:ext cx="6521905" cy="5399087"/>
          </a:xfrm>
        </p:spPr>
      </p:pic>
      <p:sp>
        <p:nvSpPr>
          <p:cNvPr id="5" name="Titel 4"/>
          <p:cNvSpPr>
            <a:spLocks noGrp="1"/>
          </p:cNvSpPr>
          <p:nvPr>
            <p:ph type="title"/>
          </p:nvPr>
        </p:nvSpPr>
        <p:spPr/>
        <p:txBody>
          <a:bodyPr>
            <a:normAutofit fontScale="90000"/>
          </a:bodyPr>
          <a:lstStyle/>
          <a:p>
            <a:pPr algn="ctr"/>
            <a:r>
              <a:rPr lang="de-DE" dirty="0" smtClean="0"/>
              <a:t>Beispielaufgaben – Terme</a:t>
            </a:r>
            <a:endParaRPr lang="de-DE" dirty="0"/>
          </a:p>
        </p:txBody>
      </p:sp>
      <p:sp>
        <p:nvSpPr>
          <p:cNvPr id="10" name="Rechteck 9"/>
          <p:cNvSpPr>
            <a:spLocks noChangeAspect="1"/>
          </p:cNvSpPr>
          <p:nvPr/>
        </p:nvSpPr>
        <p:spPr bwMode="auto">
          <a:xfrm>
            <a:off x="848347" y="1275855"/>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Sachverhalte beschreiben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1" name="Rechteck 10"/>
          <p:cNvSpPr>
            <a:spLocks noChangeAspect="1"/>
          </p:cNvSpPr>
          <p:nvPr/>
        </p:nvSpPr>
        <p:spPr bwMode="auto">
          <a:xfrm>
            <a:off x="855681" y="2766981"/>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Situationen erkunden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cxnSp>
        <p:nvCxnSpPr>
          <p:cNvPr id="15" name="Gerade Verbindung mit Pfeil 14"/>
          <p:cNvCxnSpPr>
            <a:stCxn id="11" idx="3"/>
          </p:cNvCxnSpPr>
          <p:nvPr/>
        </p:nvCxnSpPr>
        <p:spPr bwMode="auto">
          <a:xfrm flipV="1">
            <a:off x="2203070" y="1844824"/>
            <a:ext cx="3521058" cy="1595852"/>
          </a:xfrm>
          <a:prstGeom prst="straightConnector1">
            <a:avLst/>
          </a:prstGeom>
          <a:solidFill>
            <a:schemeClr val="accent1"/>
          </a:solidFill>
          <a:ln w="63500" cap="flat" cmpd="sng" algn="ctr">
            <a:solidFill>
              <a:srgbClr val="327A87"/>
            </a:solidFill>
            <a:prstDash val="solid"/>
            <a:round/>
            <a:headEnd type="none" w="med" len="med"/>
            <a:tailEnd type="triangle"/>
          </a:ln>
          <a:effectLst/>
        </p:spPr>
      </p:cxnSp>
      <p:cxnSp>
        <p:nvCxnSpPr>
          <p:cNvPr id="18" name="Gerade Verbindung mit Pfeil 17"/>
          <p:cNvCxnSpPr>
            <a:stCxn id="11" idx="3"/>
          </p:cNvCxnSpPr>
          <p:nvPr/>
        </p:nvCxnSpPr>
        <p:spPr bwMode="auto">
          <a:xfrm>
            <a:off x="2203070" y="3440676"/>
            <a:ext cx="3737082" cy="1428484"/>
          </a:xfrm>
          <a:prstGeom prst="straightConnector1">
            <a:avLst/>
          </a:prstGeom>
          <a:solidFill>
            <a:schemeClr val="accent1"/>
          </a:solidFill>
          <a:ln w="63500" cap="flat" cmpd="sng" algn="ctr">
            <a:solidFill>
              <a:srgbClr val="327A87"/>
            </a:solidFill>
            <a:prstDash val="solid"/>
            <a:round/>
            <a:headEnd type="none" w="med" len="med"/>
            <a:tailEnd type="triangle"/>
          </a:ln>
          <a:effectLst/>
        </p:spPr>
      </p:cxnSp>
      <p:sp>
        <p:nvSpPr>
          <p:cNvPr id="9" name="Abgerundete rechteckige Legende 8"/>
          <p:cNvSpPr/>
          <p:nvPr/>
        </p:nvSpPr>
        <p:spPr bwMode="auto">
          <a:xfrm>
            <a:off x="5724128" y="2177608"/>
            <a:ext cx="3009090" cy="2145268"/>
          </a:xfrm>
          <a:prstGeom prst="wedgeRoundRectCallout">
            <a:avLst>
              <a:gd name="adj1" fmla="val -113750"/>
              <a:gd name="adj2" fmla="val 999"/>
              <a:gd name="adj3" fmla="val 16667"/>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de-DE" sz="2000" b="0" i="0" u="none" strike="noStrike" cap="none" normalizeH="0" baseline="0" smtClean="0">
                <a:ln>
                  <a:noFill/>
                </a:ln>
                <a:solidFill>
                  <a:schemeClr val="tx1"/>
                </a:solidFill>
                <a:effectLst/>
                <a:latin typeface="Comic Sans MS" charset="0"/>
                <a:ea typeface="Comic Sans MS" charset="0"/>
                <a:cs typeface="Comic Sans MS" charset="0"/>
              </a:rPr>
              <a:t>„An </a:t>
            </a:r>
            <a:r>
              <a:rPr kumimoji="0" lang="de-DE" sz="2000" b="0" i="0" u="none" strike="noStrike" cap="none" normalizeH="0" baseline="0" dirty="0" smtClean="0">
                <a:ln>
                  <a:noFill/>
                </a:ln>
                <a:solidFill>
                  <a:schemeClr val="tx1"/>
                </a:solidFill>
                <a:effectLst/>
                <a:latin typeface="Comic Sans MS" charset="0"/>
                <a:ea typeface="Comic Sans MS" charset="0"/>
                <a:cs typeface="Comic Sans MS" charset="0"/>
              </a:rPr>
              <a:t>Oles Term</a:t>
            </a:r>
            <a:r>
              <a:rPr kumimoji="0" lang="de-DE" sz="2000" b="0" i="0" u="none" strike="noStrike" cap="none" normalizeH="0" dirty="0" smtClean="0">
                <a:ln>
                  <a:noFill/>
                </a:ln>
                <a:solidFill>
                  <a:schemeClr val="tx1"/>
                </a:solidFill>
                <a:effectLst/>
                <a:latin typeface="Comic Sans MS" charset="0"/>
                <a:ea typeface="Comic Sans MS" charset="0"/>
                <a:cs typeface="Comic Sans MS" charset="0"/>
              </a:rPr>
              <a:t> erkennt man, es kommen pro Kästchen immer drei </a:t>
            </a:r>
            <a:r>
              <a:rPr kumimoji="0" lang="de-DE" sz="2000" b="0" i="0" u="none" strike="noStrike" cap="none" normalizeH="0" smtClean="0">
                <a:ln>
                  <a:noFill/>
                </a:ln>
                <a:solidFill>
                  <a:schemeClr val="tx1"/>
                </a:solidFill>
                <a:effectLst/>
                <a:latin typeface="Comic Sans MS" charset="0"/>
                <a:ea typeface="Comic Sans MS" charset="0"/>
                <a:cs typeface="Comic Sans MS" charset="0"/>
              </a:rPr>
              <a:t>Hölzer dazu, nicht mehr und nicht weniger.“</a:t>
            </a:r>
            <a:endParaRPr kumimoji="0" lang="de-DE" sz="2000" b="0" i="0" u="none" strike="noStrike" cap="none" normalizeH="0" baseline="0" dirty="0">
              <a:ln>
                <a:noFill/>
              </a:ln>
              <a:solidFill>
                <a:schemeClr val="tx1"/>
              </a:solidFill>
              <a:effectLst/>
              <a:latin typeface="Comic Sans MS" charset="0"/>
              <a:ea typeface="Comic Sans MS" charset="0"/>
              <a:cs typeface="Comic Sans MS" charset="0"/>
            </a:endParaRPr>
          </a:p>
        </p:txBody>
      </p:sp>
      <p:sp>
        <p:nvSpPr>
          <p:cNvPr id="12" name="Textfeld 11"/>
          <p:cNvSpPr txBox="1"/>
          <p:nvPr/>
        </p:nvSpPr>
        <p:spPr>
          <a:xfrm>
            <a:off x="107504" y="6165304"/>
            <a:ext cx="1296144" cy="553998"/>
          </a:xfrm>
          <a:prstGeom prst="rect">
            <a:avLst/>
          </a:prstGeom>
          <a:noFill/>
        </p:spPr>
        <p:txBody>
          <a:bodyPr wrap="square" rtlCol="0">
            <a:spAutoFit/>
          </a:bodyPr>
          <a:lstStyle/>
          <a:p>
            <a:r>
              <a:rPr lang="de-DE" sz="1000" dirty="0" smtClean="0">
                <a:latin typeface="Calibri" charset="0"/>
                <a:ea typeface="Calibri" charset="0"/>
                <a:cs typeface="Calibri" charset="0"/>
              </a:rPr>
              <a:t>Bild entnommen aus </a:t>
            </a:r>
            <a:r>
              <a:rPr lang="de-DE" sz="1000" i="1" dirty="0" smtClean="0">
                <a:latin typeface="Calibri" charset="0"/>
                <a:ea typeface="Calibri" charset="0"/>
                <a:cs typeface="Calibri" charset="0"/>
              </a:rPr>
              <a:t>mathewerkstatt 7</a:t>
            </a:r>
            <a:r>
              <a:rPr lang="de-DE" sz="1000" dirty="0" smtClean="0">
                <a:latin typeface="Calibri" charset="0"/>
                <a:ea typeface="Calibri" charset="0"/>
                <a:cs typeface="Calibri" charset="0"/>
              </a:rPr>
              <a:t>, Seite 210</a:t>
            </a:r>
            <a:endParaRPr lang="de-DE" sz="1000" dirty="0">
              <a:latin typeface="Calibri" charset="0"/>
              <a:ea typeface="Calibri" charset="0"/>
              <a:cs typeface="Calibri" charset="0"/>
            </a:endParaRPr>
          </a:p>
        </p:txBody>
      </p:sp>
    </p:spTree>
    <p:extLst>
      <p:ext uri="{BB962C8B-B14F-4D97-AF65-F5344CB8AC3E}">
        <p14:creationId xmlns:p14="http://schemas.microsoft.com/office/powerpoint/2010/main" val="20120801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nhaltsplatzhalter 9"/>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42583" y="1123200"/>
            <a:ext cx="6521905" cy="5399087"/>
          </a:xfrm>
        </p:spPr>
      </p:pic>
      <p:sp>
        <p:nvSpPr>
          <p:cNvPr id="5" name="Titel 4"/>
          <p:cNvSpPr>
            <a:spLocks noGrp="1"/>
          </p:cNvSpPr>
          <p:nvPr>
            <p:ph type="title"/>
          </p:nvPr>
        </p:nvSpPr>
        <p:spPr/>
        <p:txBody>
          <a:bodyPr>
            <a:normAutofit fontScale="90000"/>
          </a:bodyPr>
          <a:lstStyle/>
          <a:p>
            <a:pPr algn="ctr"/>
            <a:r>
              <a:rPr lang="de-DE" dirty="0" smtClean="0"/>
              <a:t>Beispielaufgaben – Terme</a:t>
            </a:r>
            <a:endParaRPr lang="de-DE" dirty="0"/>
          </a:p>
        </p:txBody>
      </p:sp>
      <p:sp>
        <p:nvSpPr>
          <p:cNvPr id="10" name="Rechteck 9"/>
          <p:cNvSpPr>
            <a:spLocks noChangeAspect="1"/>
          </p:cNvSpPr>
          <p:nvPr/>
        </p:nvSpPr>
        <p:spPr bwMode="auto">
          <a:xfrm>
            <a:off x="848347" y="1275855"/>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Sachverhalte beschreiben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1" name="Rechteck 10"/>
          <p:cNvSpPr>
            <a:spLocks noChangeAspect="1"/>
          </p:cNvSpPr>
          <p:nvPr/>
        </p:nvSpPr>
        <p:spPr bwMode="auto">
          <a:xfrm>
            <a:off x="855681" y="2766981"/>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Situationen erkunden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2" name="Rechteck 11"/>
          <p:cNvSpPr>
            <a:spLocks noChangeAspect="1"/>
          </p:cNvSpPr>
          <p:nvPr/>
        </p:nvSpPr>
        <p:spPr bwMode="auto">
          <a:xfrm>
            <a:off x="848346" y="4271500"/>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a:t>
            </a:r>
            <a:r>
              <a:rPr kumimoji="0" lang="de-DE" sz="1700" b="0" i="1" u="none" strike="noStrike" cap="none" normalizeH="0" dirty="0" err="1" smtClean="0">
                <a:ln>
                  <a:noFill/>
                </a:ln>
                <a:solidFill>
                  <a:schemeClr val="tx1"/>
                </a:solidFill>
                <a:effectLst/>
                <a:latin typeface="Calibri" charset="0"/>
                <a:ea typeface="Calibri" charset="0"/>
                <a:cs typeface="Calibri" charset="0"/>
              </a:rPr>
              <a:t>kommu-nizieren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21" name="Rechteck 20"/>
          <p:cNvSpPr/>
          <p:nvPr/>
        </p:nvSpPr>
        <p:spPr bwMode="auto">
          <a:xfrm>
            <a:off x="3347863" y="4787657"/>
            <a:ext cx="1542991" cy="513551"/>
          </a:xfrm>
          <a:prstGeom prst="rect">
            <a:avLst/>
          </a:prstGeom>
          <a:noFill/>
          <a:ln w="63500" cap="flat" cmpd="sng" algn="ctr">
            <a:solidFill>
              <a:srgbClr val="327A8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22" name="Rechteck 21"/>
          <p:cNvSpPr/>
          <p:nvPr/>
        </p:nvSpPr>
        <p:spPr bwMode="auto">
          <a:xfrm>
            <a:off x="5868144" y="4643641"/>
            <a:ext cx="1584176" cy="513551"/>
          </a:xfrm>
          <a:prstGeom prst="rect">
            <a:avLst/>
          </a:prstGeom>
          <a:noFill/>
          <a:ln w="63500" cap="flat" cmpd="sng" algn="ctr">
            <a:solidFill>
              <a:srgbClr val="327A8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23" name="Rechteck 22"/>
          <p:cNvSpPr/>
          <p:nvPr/>
        </p:nvSpPr>
        <p:spPr bwMode="auto">
          <a:xfrm>
            <a:off x="3275856" y="2924944"/>
            <a:ext cx="2232248" cy="1008112"/>
          </a:xfrm>
          <a:prstGeom prst="rect">
            <a:avLst/>
          </a:prstGeom>
          <a:noFill/>
          <a:ln w="63500" cap="flat" cmpd="sng" algn="ctr">
            <a:solidFill>
              <a:srgbClr val="327A8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24" name="Rechteck 23"/>
          <p:cNvSpPr/>
          <p:nvPr/>
        </p:nvSpPr>
        <p:spPr bwMode="auto">
          <a:xfrm>
            <a:off x="5868144" y="2924944"/>
            <a:ext cx="2232248" cy="1008112"/>
          </a:xfrm>
          <a:prstGeom prst="rect">
            <a:avLst/>
          </a:prstGeom>
          <a:noFill/>
          <a:ln w="63500" cap="flat" cmpd="sng" algn="ctr">
            <a:solidFill>
              <a:srgbClr val="327A87"/>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mc:AlternateContent xmlns:mc="http://schemas.openxmlformats.org/markup-compatibility/2006" xmlns:a14="http://schemas.microsoft.com/office/drawing/2010/main">
        <mc:Choice Requires="a14">
          <p:sp>
            <p:nvSpPr>
              <p:cNvPr id="25" name="Rechteck 24"/>
              <p:cNvSpPr/>
              <p:nvPr/>
            </p:nvSpPr>
            <p:spPr bwMode="auto">
              <a:xfrm>
                <a:off x="3949348" y="5385990"/>
                <a:ext cx="5087148" cy="923330"/>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de-DE" sz="1800" b="0" i="0" u="none" strike="noStrike" cap="none" normalizeH="0" baseline="0" dirty="0" smtClean="0">
                    <a:ln>
                      <a:noFill/>
                    </a:ln>
                    <a:solidFill>
                      <a:schemeClr val="tx1"/>
                    </a:solidFill>
                    <a:effectLst/>
                    <a:latin typeface="Calibri" charset="0"/>
                    <a:ea typeface="Calibri" charset="0"/>
                    <a:cs typeface="Calibri" charset="0"/>
                  </a:rPr>
                  <a:t>Wie könnte jemand gedacht</a:t>
                </a:r>
                <a:r>
                  <a:rPr kumimoji="0" lang="de-DE" sz="1800" b="0" i="0" u="none" strike="noStrike" cap="none" normalizeH="0" dirty="0" smtClean="0">
                    <a:ln>
                      <a:noFill/>
                    </a:ln>
                    <a:solidFill>
                      <a:schemeClr val="tx1"/>
                    </a:solidFill>
                    <a:effectLst/>
                    <a:latin typeface="Calibri" charset="0"/>
                    <a:ea typeface="Calibri" charset="0"/>
                    <a:cs typeface="Calibri" charset="0"/>
                  </a:rPr>
                  <a:t> haben, der den Term </a:t>
                </a:r>
                <a14:m>
                  <m:oMath xmlns:m="http://schemas.openxmlformats.org/officeDocument/2006/math">
                    <m:r>
                      <a:rPr kumimoji="0" lang="de-DE" sz="1800" b="0" i="1" u="none" strike="noStrike" cap="none" normalizeH="0" dirty="0" smtClean="0">
                        <a:ln>
                          <a:noFill/>
                        </a:ln>
                        <a:solidFill>
                          <a:schemeClr val="tx1"/>
                        </a:solidFill>
                        <a:effectLst/>
                        <a:latin typeface="Cambria Math" charset="0"/>
                        <a:ea typeface="Calibri" charset="0"/>
                        <a:cs typeface="Calibri" charset="0"/>
                      </a:rPr>
                      <m:t>4</m:t>
                    </m:r>
                    <m:r>
                      <a:rPr kumimoji="0" lang="de-DE" sz="1800" b="0" i="1" u="none" strike="noStrike" cap="none" normalizeH="0" dirty="0" smtClean="0">
                        <a:ln>
                          <a:noFill/>
                        </a:ln>
                        <a:solidFill>
                          <a:schemeClr val="tx1"/>
                        </a:solidFill>
                        <a:effectLst/>
                        <a:latin typeface="Cambria Math" charset="0"/>
                        <a:ea typeface="Calibri" charset="0"/>
                        <a:cs typeface="Calibri" charset="0"/>
                      </a:rPr>
                      <m:t> + </m:t>
                    </m:r>
                    <m:r>
                      <a:rPr kumimoji="0" lang="de-DE" sz="1800" b="0" i="1" u="none" strike="noStrike" cap="none" normalizeH="0" dirty="0" smtClean="0">
                        <a:ln>
                          <a:noFill/>
                        </a:ln>
                        <a:solidFill>
                          <a:schemeClr val="tx1"/>
                        </a:solidFill>
                        <a:effectLst/>
                        <a:latin typeface="Cambria Math" charset="0"/>
                        <a:ea typeface="Calibri" charset="0"/>
                        <a:cs typeface="Calibri" charset="0"/>
                      </a:rPr>
                      <m:t>3</m:t>
                    </m:r>
                    <m:r>
                      <a:rPr kumimoji="0" lang="de-DE" sz="1800" b="0" i="1" u="none" strike="noStrike" cap="none" normalizeH="0" dirty="0" smtClean="0">
                        <a:ln>
                          <a:noFill/>
                        </a:ln>
                        <a:solidFill>
                          <a:schemeClr val="tx1"/>
                        </a:solidFill>
                        <a:effectLst/>
                        <a:latin typeface="Cambria Math" charset="0"/>
                        <a:ea typeface="Calibri" charset="0"/>
                        <a:cs typeface="Calibri" charset="0"/>
                      </a:rPr>
                      <m:t> (</m:t>
                    </m:r>
                    <m:r>
                      <a:rPr kumimoji="0" lang="de-DE" sz="1800" b="0" i="1" u="none" strike="noStrike" cap="none" normalizeH="0" dirty="0" smtClean="0">
                        <a:ln>
                          <a:noFill/>
                        </a:ln>
                        <a:solidFill>
                          <a:schemeClr val="tx1"/>
                        </a:solidFill>
                        <a:effectLst/>
                        <a:latin typeface="Cambria Math" charset="0"/>
                        <a:ea typeface="Calibri" charset="0"/>
                        <a:cs typeface="Calibri" charset="0"/>
                      </a:rPr>
                      <m:t>𝑥</m:t>
                    </m:r>
                    <m:r>
                      <a:rPr kumimoji="0" lang="de-DE" sz="1800" b="0" i="1" u="none" strike="noStrike" cap="none" normalizeH="0" dirty="0" smtClean="0">
                        <a:ln>
                          <a:noFill/>
                        </a:ln>
                        <a:solidFill>
                          <a:schemeClr val="tx1"/>
                        </a:solidFill>
                        <a:effectLst/>
                        <a:latin typeface="Cambria Math" charset="0"/>
                        <a:ea typeface="Calibri" charset="0"/>
                        <a:cs typeface="Calibri" charset="0"/>
                      </a:rPr>
                      <m:t>−</m:t>
                    </m:r>
                    <m:r>
                      <a:rPr kumimoji="0" lang="de-DE" sz="1800" b="0" i="1" u="none" strike="noStrike" cap="none" normalizeH="0" dirty="0" smtClean="0">
                        <a:ln>
                          <a:noFill/>
                        </a:ln>
                        <a:solidFill>
                          <a:schemeClr val="tx1"/>
                        </a:solidFill>
                        <a:effectLst/>
                        <a:latin typeface="Cambria Math" charset="0"/>
                        <a:ea typeface="Calibri" charset="0"/>
                        <a:cs typeface="Calibri" charset="0"/>
                      </a:rPr>
                      <m:t>1</m:t>
                    </m:r>
                    <m:r>
                      <a:rPr kumimoji="0" lang="de-DE" sz="1800" b="0" i="1" u="none" strike="noStrike" cap="none" normalizeH="0" dirty="0" smtClean="0">
                        <a:ln>
                          <a:noFill/>
                        </a:ln>
                        <a:solidFill>
                          <a:schemeClr val="tx1"/>
                        </a:solidFill>
                        <a:effectLst/>
                        <a:latin typeface="Cambria Math" charset="0"/>
                        <a:ea typeface="Calibri" charset="0"/>
                        <a:cs typeface="Calibri" charset="0"/>
                      </a:rPr>
                      <m:t>)</m:t>
                    </m:r>
                  </m:oMath>
                </a14:m>
                <a:r>
                  <a:rPr kumimoji="0" lang="de-DE" sz="1800" b="0" i="0" u="none" strike="noStrike" cap="none" normalizeH="0" dirty="0" smtClean="0">
                    <a:ln>
                      <a:noFill/>
                    </a:ln>
                    <a:solidFill>
                      <a:schemeClr val="tx1"/>
                    </a:solidFill>
                    <a:effectLst/>
                    <a:latin typeface="Calibri" charset="0"/>
                    <a:ea typeface="Calibri" charset="0"/>
                    <a:cs typeface="Calibri" charset="0"/>
                  </a:rPr>
                  <a:t> für die Anzahl der Hölzer aufschreibt?</a:t>
                </a:r>
                <a:endParaRPr kumimoji="0" lang="de-DE" sz="1800" b="0" i="0" u="none" strike="noStrike" cap="none" normalizeH="0" baseline="0" dirty="0">
                  <a:ln>
                    <a:noFill/>
                  </a:ln>
                  <a:solidFill>
                    <a:schemeClr val="tx1"/>
                  </a:solidFill>
                  <a:effectLst/>
                  <a:latin typeface="Calibri" charset="0"/>
                  <a:ea typeface="Calibri" charset="0"/>
                  <a:cs typeface="Calibri" charset="0"/>
                </a:endParaRPr>
              </a:p>
            </p:txBody>
          </p:sp>
        </mc:Choice>
        <mc:Fallback xmlns="">
          <p:sp>
            <p:nvSpPr>
              <p:cNvPr id="25" name="Rechteck 24"/>
              <p:cNvSpPr>
                <a:spLocks noRot="1" noChangeAspect="1" noMove="1" noResize="1" noEditPoints="1" noAdjustHandles="1" noChangeArrowheads="1" noChangeShapeType="1" noTextEdit="1"/>
              </p:cNvSpPr>
              <p:nvPr/>
            </p:nvSpPr>
            <p:spPr bwMode="auto">
              <a:xfrm>
                <a:off x="3949348" y="5385990"/>
                <a:ext cx="5087148" cy="923330"/>
              </a:xfrm>
              <a:prstGeom prst="rect">
                <a:avLst/>
              </a:prstGeom>
              <a:blipFill rotWithShape="0">
                <a:blip r:embed="rId4"/>
                <a:stretch>
                  <a:fillRect t="-8609" b="-18543"/>
                </a:stretch>
              </a:blipFill>
              <a:ln w="9525" cap="flat" cmpd="sng" algn="ctr">
                <a:noFill/>
                <a:prstDash val="solid"/>
                <a:round/>
                <a:headEnd type="none" w="med" len="med"/>
                <a:tailEnd type="none" w="med" len="med"/>
              </a:ln>
              <a:effectLst/>
            </p:spPr>
            <p:txBody>
              <a:bodyPr/>
              <a:lstStyle/>
              <a:p>
                <a:r>
                  <a:rPr lang="de-DE">
                    <a:noFill/>
                  </a:rPr>
                  <a:t> </a:t>
                </a:r>
              </a:p>
            </p:txBody>
          </p:sp>
        </mc:Fallback>
      </mc:AlternateContent>
      <p:cxnSp>
        <p:nvCxnSpPr>
          <p:cNvPr id="28" name="Gerade Verbindung 27"/>
          <p:cNvCxnSpPr>
            <a:stCxn id="25" idx="1"/>
            <a:endCxn id="12" idx="3"/>
          </p:cNvCxnSpPr>
          <p:nvPr/>
        </p:nvCxnSpPr>
        <p:spPr bwMode="auto">
          <a:xfrm flipH="1" flipV="1">
            <a:off x="2195735" y="4945195"/>
            <a:ext cx="1753613" cy="902460"/>
          </a:xfrm>
          <a:prstGeom prst="line">
            <a:avLst/>
          </a:prstGeom>
          <a:solidFill>
            <a:schemeClr val="accent1"/>
          </a:solidFill>
          <a:ln w="63500" cap="flat" cmpd="sng" algn="ctr">
            <a:solidFill>
              <a:srgbClr val="327A87"/>
            </a:solidFill>
            <a:prstDash val="solid"/>
            <a:round/>
            <a:headEnd type="none" w="med" len="med"/>
            <a:tailEnd type="none" w="med" len="med"/>
          </a:ln>
          <a:effectLst/>
        </p:spPr>
      </p:cxnSp>
      <p:sp>
        <p:nvSpPr>
          <p:cNvPr id="26" name="Oval 25"/>
          <p:cNvSpPr/>
          <p:nvPr/>
        </p:nvSpPr>
        <p:spPr bwMode="auto">
          <a:xfrm>
            <a:off x="2489170" y="5661249"/>
            <a:ext cx="1434758" cy="792087"/>
          </a:xfrm>
          <a:prstGeom prst="ellipse">
            <a:avLst/>
          </a:prstGeom>
          <a:noFill/>
          <a:ln w="317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4" name="Textfeld 13"/>
          <p:cNvSpPr txBox="1"/>
          <p:nvPr/>
        </p:nvSpPr>
        <p:spPr>
          <a:xfrm>
            <a:off x="107504" y="6165304"/>
            <a:ext cx="1296144" cy="553998"/>
          </a:xfrm>
          <a:prstGeom prst="rect">
            <a:avLst/>
          </a:prstGeom>
          <a:noFill/>
        </p:spPr>
        <p:txBody>
          <a:bodyPr wrap="square" rtlCol="0">
            <a:spAutoFit/>
          </a:bodyPr>
          <a:lstStyle/>
          <a:p>
            <a:r>
              <a:rPr lang="de-DE" sz="1000" smtClean="0">
                <a:latin typeface="Calibri" charset="0"/>
                <a:ea typeface="Calibri" charset="0"/>
                <a:cs typeface="Calibri" charset="0"/>
              </a:rPr>
              <a:t>Bild entnommen </a:t>
            </a:r>
            <a:r>
              <a:rPr lang="de-DE" sz="1000" dirty="0" smtClean="0">
                <a:latin typeface="Calibri" charset="0"/>
                <a:ea typeface="Calibri" charset="0"/>
                <a:cs typeface="Calibri" charset="0"/>
              </a:rPr>
              <a:t>aus mathewerkstatt 7, Seite 210</a:t>
            </a:r>
            <a:endParaRPr lang="de-DE" sz="1000" dirty="0">
              <a:latin typeface="Calibri" charset="0"/>
              <a:ea typeface="Calibri" charset="0"/>
              <a:cs typeface="Calibri" charset="0"/>
            </a:endParaRPr>
          </a:p>
        </p:txBody>
      </p:sp>
    </p:spTree>
    <p:extLst>
      <p:ext uri="{BB962C8B-B14F-4D97-AF65-F5344CB8AC3E}">
        <p14:creationId xmlns:p14="http://schemas.microsoft.com/office/powerpoint/2010/main" val="3304870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23"/>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24"/>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22"/>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2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2" grpId="0" animBg="1"/>
      <p:bldP spid="22" grpId="1" animBg="1"/>
      <p:bldP spid="23" grpId="0" animBg="1"/>
      <p:bldP spid="23" grpId="1" animBg="1"/>
      <p:bldP spid="24" grpId="0" animBg="1"/>
      <p:bldP spid="24" grpId="1" animBg="1"/>
      <p:bldP spid="25" grpId="0" animBg="1"/>
      <p:bldP spid="26"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Inhaltsplatzhalter 12"/>
          <p:cNvSpPr>
            <a:spLocks noGrp="1"/>
          </p:cNvSpPr>
          <p:nvPr>
            <p:ph idx="1"/>
          </p:nvPr>
        </p:nvSpPr>
        <p:spPr>
          <a:xfrm>
            <a:off x="323528" y="5772825"/>
            <a:ext cx="8424936" cy="968543"/>
          </a:xfrm>
        </p:spPr>
        <p:txBody>
          <a:bodyPr/>
          <a:lstStyle/>
          <a:p>
            <a:r>
              <a:rPr lang="de-DE" dirty="0" smtClean="0"/>
              <a:t>Viele Aktivitäten mit Termen lassen sich auch schon mit Zahlentermen ohne Variablen durchführen. In Baustein 2 und 3 wollen wir dazu Aufgaben für Ihren Unterricht entwickeln.</a:t>
            </a:r>
          </a:p>
          <a:p>
            <a:endParaRPr lang="de-DE" dirty="0"/>
          </a:p>
        </p:txBody>
      </p:sp>
      <p:sp>
        <p:nvSpPr>
          <p:cNvPr id="5" name="Titel 4"/>
          <p:cNvSpPr>
            <a:spLocks noGrp="1"/>
          </p:cNvSpPr>
          <p:nvPr>
            <p:ph type="title"/>
          </p:nvPr>
        </p:nvSpPr>
        <p:spPr/>
        <p:txBody>
          <a:bodyPr>
            <a:normAutofit fontScale="90000"/>
          </a:bodyPr>
          <a:lstStyle/>
          <a:p>
            <a:pPr algn="ctr"/>
            <a:r>
              <a:rPr lang="de-DE" dirty="0" smtClean="0"/>
              <a:t>Beispielaufgaben – Terme</a:t>
            </a:r>
            <a:endParaRPr lang="de-DE" dirty="0"/>
          </a:p>
        </p:txBody>
      </p:sp>
      <p:sp>
        <p:nvSpPr>
          <p:cNvPr id="10" name="Rechteck 9"/>
          <p:cNvSpPr>
            <a:spLocks noChangeAspect="1"/>
          </p:cNvSpPr>
          <p:nvPr/>
        </p:nvSpPr>
        <p:spPr bwMode="auto">
          <a:xfrm>
            <a:off x="848347" y="1275855"/>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Sachverhalte beschreiben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1" name="Rechteck 10"/>
          <p:cNvSpPr>
            <a:spLocks noChangeAspect="1"/>
          </p:cNvSpPr>
          <p:nvPr/>
        </p:nvSpPr>
        <p:spPr bwMode="auto">
          <a:xfrm>
            <a:off x="855681" y="2766981"/>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Situationen erkunden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2" name="Rechteck 11"/>
          <p:cNvSpPr>
            <a:spLocks noChangeAspect="1"/>
          </p:cNvSpPr>
          <p:nvPr/>
        </p:nvSpPr>
        <p:spPr bwMode="auto">
          <a:xfrm>
            <a:off x="848346" y="4271500"/>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a:t>
            </a:r>
            <a:r>
              <a:rPr kumimoji="0" lang="de-DE" sz="1700" b="0" i="1" u="none" strike="noStrike" cap="none" normalizeH="0" dirty="0" err="1" smtClean="0">
                <a:ln>
                  <a:noFill/>
                </a:ln>
                <a:solidFill>
                  <a:schemeClr val="tx1"/>
                </a:solidFill>
                <a:effectLst/>
                <a:latin typeface="Calibri" charset="0"/>
                <a:ea typeface="Calibri" charset="0"/>
                <a:cs typeface="Calibri" charset="0"/>
              </a:rPr>
              <a:t>kommu-nizieren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5" name="Rechteck 14"/>
          <p:cNvSpPr>
            <a:spLocks noChangeAspect="1"/>
          </p:cNvSpPr>
          <p:nvPr/>
        </p:nvSpPr>
        <p:spPr bwMode="auto">
          <a:xfrm>
            <a:off x="2339752" y="1267544"/>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Probleme lösen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6" name="Rechteck 15"/>
          <p:cNvSpPr>
            <a:spLocks noChangeAspect="1"/>
          </p:cNvSpPr>
          <p:nvPr/>
        </p:nvSpPr>
        <p:spPr bwMode="auto">
          <a:xfrm>
            <a:off x="2339752" y="2766980"/>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a:t>
            </a:r>
            <a:r>
              <a:rPr kumimoji="0" lang="de-DE" sz="1700" b="0" i="1" u="none" strike="noStrike" cap="none" normalizeH="0" dirty="0" err="1" smtClean="0">
                <a:ln>
                  <a:noFill/>
                </a:ln>
                <a:solidFill>
                  <a:schemeClr val="tx1"/>
                </a:solidFill>
                <a:effectLst/>
                <a:latin typeface="Calibri" charset="0"/>
                <a:ea typeface="Calibri" charset="0"/>
                <a:cs typeface="Calibri" charset="0"/>
              </a:rPr>
              <a:t>argumen</a:t>
            </a:r>
            <a:r>
              <a:rPr kumimoji="0" lang="de-DE" sz="1700" b="0" i="1" u="none" strike="noStrike" cap="none" normalizeH="0" dirty="0" smtClean="0">
                <a:ln>
                  <a:noFill/>
                </a:ln>
                <a:solidFill>
                  <a:schemeClr val="tx1"/>
                </a:solidFill>
                <a:effectLst/>
                <a:latin typeface="Calibri" charset="0"/>
                <a:ea typeface="Calibri" charset="0"/>
                <a:cs typeface="Calibri" charset="0"/>
              </a:rPr>
              <a:t>-tieren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7" name="Rechteck 16"/>
          <p:cNvSpPr>
            <a:spLocks noChangeAspect="1"/>
          </p:cNvSpPr>
          <p:nvPr/>
        </p:nvSpPr>
        <p:spPr bwMode="auto">
          <a:xfrm>
            <a:off x="4571183" y="1264375"/>
            <a:ext cx="3582217"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err="1" smtClean="0">
                <a:ln>
                  <a:noFill/>
                </a:ln>
                <a:solidFill>
                  <a:schemeClr val="tx1"/>
                </a:solidFill>
                <a:effectLst/>
                <a:latin typeface="Calibri" charset="0"/>
                <a:ea typeface="Calibri" charset="0"/>
                <a:cs typeface="Calibri" charset="0"/>
              </a:rPr>
              <a:t>Merve</a:t>
            </a:r>
            <a:r>
              <a:rPr kumimoji="0" lang="de-DE" sz="1700" b="0" i="1" u="none" strike="noStrike" cap="none" normalizeH="0" baseline="0" dirty="0" smtClean="0">
                <a:ln>
                  <a:noFill/>
                </a:ln>
                <a:solidFill>
                  <a:schemeClr val="tx1"/>
                </a:solidFill>
                <a:effectLst/>
                <a:latin typeface="Calibri" charset="0"/>
                <a:ea typeface="Calibri" charset="0"/>
                <a:cs typeface="Calibri" charset="0"/>
              </a:rPr>
              <a:t> findet in ihrer Schachtel 47 Streichhölzer. Kann sie</a:t>
            </a:r>
            <a:r>
              <a:rPr kumimoji="0" lang="de-DE" sz="1700" b="0" i="1" u="none" strike="noStrike" cap="none" normalizeH="0" dirty="0" smtClean="0">
                <a:ln>
                  <a:noFill/>
                </a:ln>
                <a:solidFill>
                  <a:schemeClr val="tx1"/>
                </a:solidFill>
                <a:effectLst/>
                <a:latin typeface="Calibri" charset="0"/>
                <a:ea typeface="Calibri" charset="0"/>
                <a:cs typeface="Calibri" charset="0"/>
              </a:rPr>
              <a:t> ein Holz </a:t>
            </a:r>
            <a:r>
              <a:rPr kumimoji="0" lang="de-DE" sz="1700" b="0" i="1" u="none" strike="noStrike" cap="none" normalizeH="0" baseline="0" dirty="0" smtClean="0">
                <a:ln>
                  <a:noFill/>
                </a:ln>
                <a:solidFill>
                  <a:schemeClr val="tx1"/>
                </a:solidFill>
                <a:effectLst/>
                <a:latin typeface="Calibri" charset="0"/>
                <a:ea typeface="Calibri" charset="0"/>
                <a:cs typeface="Calibri" charset="0"/>
              </a:rPr>
              <a:t>an</a:t>
            </a:r>
            <a:r>
              <a:rPr kumimoji="0" lang="de-DE" sz="1700" b="0" i="1" u="none" strike="noStrike" cap="none" normalizeH="0" dirty="0" smtClean="0">
                <a:ln>
                  <a:noFill/>
                </a:ln>
                <a:solidFill>
                  <a:schemeClr val="tx1"/>
                </a:solidFill>
                <a:effectLst/>
                <a:latin typeface="Calibri" charset="0"/>
                <a:ea typeface="Calibri" charset="0"/>
                <a:cs typeface="Calibri" charset="0"/>
              </a:rPr>
              <a:t> ihre Mutter zum Kerzen Anzünden abgeben und noch</a:t>
            </a:r>
            <a:r>
              <a:rPr kumimoji="0" lang="de-DE" sz="1700" b="0" i="1" u="none" strike="noStrike" cap="none" normalizeH="0" baseline="0" dirty="0" smtClean="0">
                <a:ln>
                  <a:noFill/>
                </a:ln>
                <a:solidFill>
                  <a:schemeClr val="tx1"/>
                </a:solidFill>
                <a:effectLst/>
                <a:latin typeface="Calibri" charset="0"/>
                <a:ea typeface="Calibri" charset="0"/>
                <a:cs typeface="Calibri" charset="0"/>
              </a:rPr>
              <a:t> gleich viele Kästchen legen?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9" name="Rechteck 18"/>
          <p:cNvSpPr>
            <a:spLocks noChangeAspect="1"/>
          </p:cNvSpPr>
          <p:nvPr/>
        </p:nvSpPr>
        <p:spPr bwMode="auto">
          <a:xfrm>
            <a:off x="4564785" y="2766980"/>
            <a:ext cx="3582217"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de-DE" sz="1700" i="1" dirty="0" smtClean="0">
                <a:latin typeface="Calibri" charset="0"/>
                <a:ea typeface="Calibri" charset="0"/>
                <a:cs typeface="Calibri" charset="0"/>
              </a:rPr>
              <a:t>Überlege: Warum kann man eine durch 3 teilbare Anzahl von Streichhölzern niemals komplett zu Kästchen in einer Reihe verbauen?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cxnSp>
        <p:nvCxnSpPr>
          <p:cNvPr id="20" name="Gerade Verbindung 19"/>
          <p:cNvCxnSpPr>
            <a:stCxn id="17" idx="1"/>
            <a:endCxn id="15" idx="3"/>
          </p:cNvCxnSpPr>
          <p:nvPr/>
        </p:nvCxnSpPr>
        <p:spPr bwMode="auto">
          <a:xfrm flipH="1">
            <a:off x="3687141" y="1938070"/>
            <a:ext cx="884042" cy="3169"/>
          </a:xfrm>
          <a:prstGeom prst="line">
            <a:avLst/>
          </a:prstGeom>
          <a:solidFill>
            <a:schemeClr val="accent1"/>
          </a:solidFill>
          <a:ln w="63500" cap="flat" cmpd="sng" algn="ctr">
            <a:solidFill>
              <a:srgbClr val="327A87"/>
            </a:solidFill>
            <a:prstDash val="solid"/>
            <a:round/>
            <a:headEnd type="none" w="med" len="med"/>
            <a:tailEnd type="none" w="med" len="med"/>
          </a:ln>
          <a:effectLst/>
        </p:spPr>
      </p:cxnSp>
      <p:cxnSp>
        <p:nvCxnSpPr>
          <p:cNvPr id="27" name="Gerade Verbindung 26"/>
          <p:cNvCxnSpPr>
            <a:stCxn id="19" idx="1"/>
            <a:endCxn id="16" idx="3"/>
          </p:cNvCxnSpPr>
          <p:nvPr/>
        </p:nvCxnSpPr>
        <p:spPr bwMode="auto">
          <a:xfrm flipH="1">
            <a:off x="3687141" y="3440675"/>
            <a:ext cx="877644" cy="0"/>
          </a:xfrm>
          <a:prstGeom prst="line">
            <a:avLst/>
          </a:prstGeom>
          <a:solidFill>
            <a:schemeClr val="accent1"/>
          </a:solidFill>
          <a:ln w="63500" cap="flat" cmpd="sng" algn="ctr">
            <a:solidFill>
              <a:srgbClr val="327A87"/>
            </a:solidFill>
            <a:prstDash val="solid"/>
            <a:round/>
            <a:headEnd type="none" w="med" len="med"/>
            <a:tailEnd type="none" w="med" len="med"/>
          </a:ln>
          <a:effectLst/>
        </p:spPr>
      </p:cxnSp>
    </p:spTree>
    <p:extLst>
      <p:ext uri="{BB962C8B-B14F-4D97-AF65-F5344CB8AC3E}">
        <p14:creationId xmlns:p14="http://schemas.microsoft.com/office/powerpoint/2010/main" val="20616042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P spid="17" grpId="0" animBg="1"/>
      <p:bldP spid="19"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noAutofit/>
          </a:bodyPr>
          <a:lstStyle/>
          <a:p>
            <a:r>
              <a:rPr lang="de-DE" sz="2000" dirty="0" smtClean="0"/>
              <a:t>Malle (1986, Seite 57 ff.) nennt sechs mögliche Antworten für die Frage nach dem Sinn von Formeln:</a:t>
            </a:r>
          </a:p>
          <a:p>
            <a:pPr lvl="1"/>
            <a:r>
              <a:rPr lang="de-DE" sz="1700" b="1" dirty="0" smtClean="0">
                <a:solidFill>
                  <a:srgbClr val="FF0000"/>
                </a:solidFill>
              </a:rPr>
              <a:t>Mit Termen</a:t>
            </a:r>
            <a:r>
              <a:rPr lang="de-DE" sz="1700" dirty="0" smtClean="0"/>
              <a:t> bzw. Formeln kann man </a:t>
            </a:r>
            <a:r>
              <a:rPr lang="de-DE" sz="1700" b="1" dirty="0" smtClean="0">
                <a:solidFill>
                  <a:srgbClr val="FF0000"/>
                </a:solidFill>
              </a:rPr>
              <a:t>innermathematische Prozesse </a:t>
            </a:r>
            <a:r>
              <a:rPr lang="de-DE" sz="1700" dirty="0" smtClean="0"/>
              <a:t>und Gesetzmäßigkeiten allgemein </a:t>
            </a:r>
            <a:r>
              <a:rPr lang="de-DE" sz="1700" b="1" dirty="0" smtClean="0">
                <a:solidFill>
                  <a:srgbClr val="FF0000"/>
                </a:solidFill>
              </a:rPr>
              <a:t>beschreiben</a:t>
            </a:r>
            <a:r>
              <a:rPr lang="de-DE" sz="1700" dirty="0" smtClean="0"/>
              <a:t>.</a:t>
            </a:r>
          </a:p>
          <a:p>
            <a:pPr lvl="1"/>
            <a:r>
              <a:rPr lang="de-DE" sz="1700" b="1" dirty="0" smtClean="0">
                <a:solidFill>
                  <a:srgbClr val="FF0000"/>
                </a:solidFill>
              </a:rPr>
              <a:t>Mit </a:t>
            </a:r>
            <a:r>
              <a:rPr lang="de-DE" sz="1700" b="1" dirty="0">
                <a:solidFill>
                  <a:srgbClr val="FF0000"/>
                </a:solidFill>
              </a:rPr>
              <a:t>Termen </a:t>
            </a:r>
            <a:r>
              <a:rPr lang="de-DE" sz="1700" dirty="0"/>
              <a:t>bzw. Formeln kann man </a:t>
            </a:r>
            <a:r>
              <a:rPr lang="de-DE" sz="1700" b="1" dirty="0" smtClean="0">
                <a:solidFill>
                  <a:srgbClr val="FF0000"/>
                </a:solidFill>
              </a:rPr>
              <a:t>außermathematische Sachverhalte </a:t>
            </a:r>
            <a:r>
              <a:rPr lang="de-DE" sz="1700" dirty="0" smtClean="0"/>
              <a:t>allgemein </a:t>
            </a:r>
            <a:r>
              <a:rPr lang="de-DE" sz="1700" b="1" dirty="0" smtClean="0">
                <a:solidFill>
                  <a:srgbClr val="FF0000"/>
                </a:solidFill>
              </a:rPr>
              <a:t>beschreiben</a:t>
            </a:r>
            <a:r>
              <a:rPr lang="de-DE" sz="1700" dirty="0" smtClean="0"/>
              <a:t>, d. h. Modelle für außermathematische Situationen entwerfen.</a:t>
            </a:r>
          </a:p>
          <a:p>
            <a:pPr lvl="1"/>
            <a:r>
              <a:rPr lang="de-DE" sz="1700" b="1" dirty="0" smtClean="0">
                <a:solidFill>
                  <a:srgbClr val="FF0000"/>
                </a:solidFill>
              </a:rPr>
              <a:t>Mit Termen </a:t>
            </a:r>
            <a:r>
              <a:rPr lang="de-DE" sz="1700" dirty="0" smtClean="0"/>
              <a:t>bzw. Formeln kann man eine Situation </a:t>
            </a:r>
            <a:r>
              <a:rPr lang="de-DE" sz="1700" b="1" dirty="0" smtClean="0">
                <a:solidFill>
                  <a:srgbClr val="FF0000"/>
                </a:solidFill>
              </a:rPr>
              <a:t>explorieren</a:t>
            </a:r>
            <a:r>
              <a:rPr lang="de-DE" sz="1700" b="1" dirty="0" smtClean="0"/>
              <a:t> </a:t>
            </a:r>
            <a:r>
              <a:rPr lang="de-DE" sz="1700" dirty="0" smtClean="0"/>
              <a:t>und damit allgemein Einsichten in eine besondere Situation erhalten.</a:t>
            </a:r>
          </a:p>
          <a:p>
            <a:pPr lvl="1"/>
            <a:r>
              <a:rPr lang="de-DE" sz="1700" b="1" dirty="0" smtClean="0">
                <a:solidFill>
                  <a:srgbClr val="FF0000"/>
                </a:solidFill>
              </a:rPr>
              <a:t>Mit Termen </a:t>
            </a:r>
            <a:r>
              <a:rPr lang="de-DE" sz="1700" dirty="0" smtClean="0"/>
              <a:t>bzw. Formeln kann man abstrakte Problemlösungen planen und </a:t>
            </a:r>
            <a:r>
              <a:rPr lang="de-DE" sz="1700" b="1" dirty="0" smtClean="0">
                <a:solidFill>
                  <a:srgbClr val="FF0000"/>
                </a:solidFill>
              </a:rPr>
              <a:t>Probleme </a:t>
            </a:r>
            <a:r>
              <a:rPr lang="de-DE" sz="1700" dirty="0" smtClean="0"/>
              <a:t>allgemein </a:t>
            </a:r>
            <a:r>
              <a:rPr lang="de-DE" sz="1700" b="1" dirty="0" smtClean="0">
                <a:solidFill>
                  <a:srgbClr val="FF0000"/>
                </a:solidFill>
              </a:rPr>
              <a:t>lösen</a:t>
            </a:r>
            <a:r>
              <a:rPr lang="de-DE" sz="1700" dirty="0" smtClean="0"/>
              <a:t>.</a:t>
            </a:r>
          </a:p>
          <a:p>
            <a:pPr lvl="1"/>
            <a:r>
              <a:rPr lang="de-DE" sz="1700" b="1" dirty="0" smtClean="0">
                <a:solidFill>
                  <a:srgbClr val="FF0000"/>
                </a:solidFill>
              </a:rPr>
              <a:t>Mit Termen </a:t>
            </a:r>
            <a:r>
              <a:rPr lang="de-DE" sz="1700" dirty="0" smtClean="0"/>
              <a:t>bzw. Formeln kann man allgemeingültige </a:t>
            </a:r>
            <a:r>
              <a:rPr lang="de-DE" sz="1700" b="1" dirty="0" smtClean="0">
                <a:solidFill>
                  <a:srgbClr val="FF0000"/>
                </a:solidFill>
              </a:rPr>
              <a:t>Argumentationen</a:t>
            </a:r>
            <a:r>
              <a:rPr lang="de-DE" sz="1700" dirty="0" smtClean="0"/>
              <a:t> (</a:t>
            </a:r>
            <a:r>
              <a:rPr lang="de-DE" sz="1700" dirty="0"/>
              <a:t>B</a:t>
            </a:r>
            <a:r>
              <a:rPr lang="de-DE" sz="1700" dirty="0" smtClean="0"/>
              <a:t>egründungen, Beweise) </a:t>
            </a:r>
            <a:r>
              <a:rPr lang="de-DE" sz="1700" b="1" dirty="0" smtClean="0">
                <a:solidFill>
                  <a:srgbClr val="FF0000"/>
                </a:solidFill>
              </a:rPr>
              <a:t>führen</a:t>
            </a:r>
            <a:r>
              <a:rPr lang="de-DE" sz="1700" dirty="0" smtClean="0"/>
              <a:t>.</a:t>
            </a:r>
          </a:p>
          <a:p>
            <a:pPr lvl="1"/>
            <a:r>
              <a:rPr lang="de-DE" sz="1700" b="1" dirty="0" smtClean="0">
                <a:solidFill>
                  <a:srgbClr val="FF0000"/>
                </a:solidFill>
              </a:rPr>
              <a:t>Mit Termen </a:t>
            </a:r>
            <a:r>
              <a:rPr lang="de-DE" sz="1700" dirty="0" smtClean="0"/>
              <a:t>bzw. Formeln kann man Wissen (insbesondere Rechengänge und Beziehungen) übermitteln und dadurch über Situationen auf einer abstrakten bzw. allgemeinen Ebene </a:t>
            </a:r>
            <a:r>
              <a:rPr lang="de-DE" sz="1700" b="1" dirty="0" smtClean="0">
                <a:solidFill>
                  <a:srgbClr val="FF0000"/>
                </a:solidFill>
              </a:rPr>
              <a:t>kommunizieren</a:t>
            </a:r>
            <a:r>
              <a:rPr lang="de-DE" sz="1700" dirty="0" smtClean="0"/>
              <a:t>.</a:t>
            </a:r>
            <a:endParaRPr lang="de-DE" sz="1700" dirty="0"/>
          </a:p>
          <a:p>
            <a:pPr lvl="1"/>
            <a:endParaRPr lang="de-DE" dirty="0"/>
          </a:p>
        </p:txBody>
      </p:sp>
      <p:sp>
        <p:nvSpPr>
          <p:cNvPr id="2" name="Titel 1"/>
          <p:cNvSpPr>
            <a:spLocks noGrp="1"/>
          </p:cNvSpPr>
          <p:nvPr>
            <p:ph type="title"/>
          </p:nvPr>
        </p:nvSpPr>
        <p:spPr/>
        <p:txBody>
          <a:bodyPr>
            <a:normAutofit fontScale="90000"/>
          </a:bodyPr>
          <a:lstStyle/>
          <a:p>
            <a:pPr algn="ctr"/>
            <a:r>
              <a:rPr lang="de-DE" dirty="0" err="1" smtClean="0"/>
              <a:t>Termumformung</a:t>
            </a:r>
            <a:r>
              <a:rPr lang="de-DE" dirty="0" smtClean="0"/>
              <a:t> bei </a:t>
            </a:r>
            <a:r>
              <a:rPr lang="de-DE" dirty="0" err="1" smtClean="0"/>
              <a:t>Termaspekten</a:t>
            </a:r>
            <a:endParaRPr lang="de-DE" dirty="0"/>
          </a:p>
        </p:txBody>
      </p:sp>
      <p:sp>
        <p:nvSpPr>
          <p:cNvPr id="5" name="Textfeld 4"/>
          <p:cNvSpPr txBox="1"/>
          <p:nvPr/>
        </p:nvSpPr>
        <p:spPr>
          <a:xfrm>
            <a:off x="107504" y="2996952"/>
            <a:ext cx="800219" cy="2016224"/>
          </a:xfrm>
          <a:prstGeom prst="rect">
            <a:avLst/>
          </a:prstGeom>
          <a:solidFill>
            <a:srgbClr val="CBB98A"/>
          </a:solidFill>
        </p:spPr>
        <p:txBody>
          <a:bodyPr vert="vert270" wrap="square" rtlCol="0">
            <a:spAutoFit/>
          </a:bodyPr>
          <a:lstStyle/>
          <a:p>
            <a:pPr algn="ctr"/>
            <a:r>
              <a:rPr lang="de-DE" sz="2000" b="1" dirty="0" smtClean="0">
                <a:latin typeface="Calibri" charset="0"/>
                <a:ea typeface="Calibri" charset="0"/>
                <a:cs typeface="Calibri" charset="0"/>
              </a:rPr>
              <a:t>Werkzeug:</a:t>
            </a:r>
          </a:p>
          <a:p>
            <a:pPr algn="ctr"/>
            <a:r>
              <a:rPr lang="de-DE" sz="2000" b="1" dirty="0" err="1" smtClean="0">
                <a:latin typeface="Calibri" charset="0"/>
                <a:ea typeface="Calibri" charset="0"/>
                <a:cs typeface="Calibri" charset="0"/>
              </a:rPr>
              <a:t>Termumformung</a:t>
            </a:r>
            <a:endParaRPr lang="de-DE" sz="2000" b="1" dirty="0">
              <a:latin typeface="Calibri" charset="0"/>
              <a:ea typeface="Calibri" charset="0"/>
              <a:cs typeface="Calibri" charset="0"/>
            </a:endParaRPr>
          </a:p>
        </p:txBody>
      </p:sp>
      <p:cxnSp>
        <p:nvCxnSpPr>
          <p:cNvPr id="9" name="Gerade Verbindung mit Pfeil 8"/>
          <p:cNvCxnSpPr/>
          <p:nvPr/>
        </p:nvCxnSpPr>
        <p:spPr bwMode="auto">
          <a:xfrm>
            <a:off x="783451" y="3284984"/>
            <a:ext cx="268288" cy="0"/>
          </a:xfrm>
          <a:prstGeom prst="straightConnector1">
            <a:avLst/>
          </a:prstGeom>
          <a:solidFill>
            <a:schemeClr val="accent1"/>
          </a:solidFill>
          <a:ln w="50800" cap="flat" cmpd="sng" algn="ctr">
            <a:solidFill>
              <a:srgbClr val="327A87"/>
            </a:solidFill>
            <a:prstDash val="solid"/>
            <a:round/>
            <a:headEnd type="none" w="med" len="med"/>
            <a:tailEnd type="triangle"/>
          </a:ln>
          <a:effectLst/>
        </p:spPr>
      </p:cxnSp>
      <p:cxnSp>
        <p:nvCxnSpPr>
          <p:cNvPr id="11" name="Gerade Verbindung mit Pfeil 10"/>
          <p:cNvCxnSpPr/>
          <p:nvPr/>
        </p:nvCxnSpPr>
        <p:spPr bwMode="auto">
          <a:xfrm>
            <a:off x="783451" y="3933056"/>
            <a:ext cx="268288" cy="0"/>
          </a:xfrm>
          <a:prstGeom prst="straightConnector1">
            <a:avLst/>
          </a:prstGeom>
          <a:solidFill>
            <a:schemeClr val="accent1"/>
          </a:solidFill>
          <a:ln w="50800" cap="flat" cmpd="sng" algn="ctr">
            <a:solidFill>
              <a:srgbClr val="327A87"/>
            </a:solidFill>
            <a:prstDash val="solid"/>
            <a:round/>
            <a:headEnd type="none" w="med" len="med"/>
            <a:tailEnd type="triangle"/>
          </a:ln>
          <a:effectLst/>
        </p:spPr>
      </p:cxnSp>
      <p:cxnSp>
        <p:nvCxnSpPr>
          <p:cNvPr id="12" name="Gerade Verbindung mit Pfeil 11"/>
          <p:cNvCxnSpPr/>
          <p:nvPr/>
        </p:nvCxnSpPr>
        <p:spPr bwMode="auto">
          <a:xfrm>
            <a:off x="783451" y="4581128"/>
            <a:ext cx="268288" cy="0"/>
          </a:xfrm>
          <a:prstGeom prst="straightConnector1">
            <a:avLst/>
          </a:prstGeom>
          <a:solidFill>
            <a:schemeClr val="accent1"/>
          </a:solidFill>
          <a:ln w="50800" cap="flat" cmpd="sng" algn="ctr">
            <a:solidFill>
              <a:srgbClr val="327A87"/>
            </a:solidFill>
            <a:prstDash val="solid"/>
            <a:round/>
            <a:headEnd type="none" w="med" len="med"/>
            <a:tailEnd type="triangle"/>
          </a:ln>
          <a:effectLst/>
        </p:spPr>
      </p:cxnSp>
    </p:spTree>
    <p:extLst>
      <p:ext uri="{BB962C8B-B14F-4D97-AF65-F5344CB8AC3E}">
        <p14:creationId xmlns:p14="http://schemas.microsoft.com/office/powerpoint/2010/main" val="1902986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noAutofit/>
          </a:bodyPr>
          <a:lstStyle/>
          <a:p>
            <a:r>
              <a:rPr lang="de-DE" sz="2000" dirty="0" smtClean="0"/>
              <a:t>Malle (1986, Seite 57 ff.) nennt sechs mögliche Antworten für die Frage nach dem Sinn von Formeln:</a:t>
            </a:r>
          </a:p>
          <a:p>
            <a:pPr lvl="1"/>
            <a:r>
              <a:rPr lang="de-DE" sz="1700" b="1" dirty="0" smtClean="0">
                <a:solidFill>
                  <a:srgbClr val="FF0000"/>
                </a:solidFill>
              </a:rPr>
              <a:t>Mit Termen</a:t>
            </a:r>
            <a:r>
              <a:rPr lang="de-DE" sz="1700" dirty="0" smtClean="0"/>
              <a:t> bzw. Formeln kann man </a:t>
            </a:r>
            <a:r>
              <a:rPr lang="de-DE" sz="1700" b="1" dirty="0" smtClean="0">
                <a:solidFill>
                  <a:srgbClr val="FF0000"/>
                </a:solidFill>
              </a:rPr>
              <a:t>innermathematische Prozesse </a:t>
            </a:r>
            <a:r>
              <a:rPr lang="de-DE" sz="1700" dirty="0" smtClean="0"/>
              <a:t>und Gesetzmäßigkeiten allgemein </a:t>
            </a:r>
            <a:r>
              <a:rPr lang="de-DE" sz="1700" b="1" dirty="0" smtClean="0">
                <a:solidFill>
                  <a:srgbClr val="FF0000"/>
                </a:solidFill>
              </a:rPr>
              <a:t>beschreiben</a:t>
            </a:r>
            <a:r>
              <a:rPr lang="de-DE" sz="1700" dirty="0" smtClean="0"/>
              <a:t>.</a:t>
            </a:r>
          </a:p>
          <a:p>
            <a:pPr lvl="1"/>
            <a:r>
              <a:rPr lang="de-DE" sz="1700" b="1" dirty="0" smtClean="0">
                <a:solidFill>
                  <a:srgbClr val="FF0000"/>
                </a:solidFill>
              </a:rPr>
              <a:t>Mit </a:t>
            </a:r>
            <a:r>
              <a:rPr lang="de-DE" sz="1700" b="1" dirty="0">
                <a:solidFill>
                  <a:srgbClr val="FF0000"/>
                </a:solidFill>
              </a:rPr>
              <a:t>Termen </a:t>
            </a:r>
            <a:r>
              <a:rPr lang="de-DE" sz="1700" dirty="0"/>
              <a:t>bzw. Formeln kann man </a:t>
            </a:r>
            <a:r>
              <a:rPr lang="de-DE" sz="1700" b="1" dirty="0" smtClean="0">
                <a:solidFill>
                  <a:srgbClr val="FF0000"/>
                </a:solidFill>
              </a:rPr>
              <a:t>außermathematische Sachverhalte </a:t>
            </a:r>
            <a:r>
              <a:rPr lang="de-DE" sz="1700" dirty="0" smtClean="0"/>
              <a:t>allgemein </a:t>
            </a:r>
            <a:r>
              <a:rPr lang="de-DE" sz="1700" b="1" dirty="0" smtClean="0">
                <a:solidFill>
                  <a:srgbClr val="FF0000"/>
                </a:solidFill>
              </a:rPr>
              <a:t>beschreiben</a:t>
            </a:r>
            <a:r>
              <a:rPr lang="de-DE" sz="1700" dirty="0" smtClean="0"/>
              <a:t>, d. h. Modelle für außermathematische Situationen entwerfen.</a:t>
            </a:r>
          </a:p>
          <a:p>
            <a:pPr lvl="1"/>
            <a:r>
              <a:rPr lang="de-DE" sz="1700" b="1" dirty="0" smtClean="0">
                <a:solidFill>
                  <a:srgbClr val="FF0000"/>
                </a:solidFill>
              </a:rPr>
              <a:t>Mit Termen </a:t>
            </a:r>
            <a:r>
              <a:rPr lang="de-DE" sz="1700" dirty="0" smtClean="0"/>
              <a:t>bzw. Formeln kann man eine Situation </a:t>
            </a:r>
            <a:r>
              <a:rPr lang="de-DE" sz="1700" b="1" dirty="0" smtClean="0">
                <a:solidFill>
                  <a:srgbClr val="FF0000"/>
                </a:solidFill>
              </a:rPr>
              <a:t>explorieren</a:t>
            </a:r>
            <a:r>
              <a:rPr lang="de-DE" sz="1700" b="1" dirty="0" smtClean="0"/>
              <a:t> </a:t>
            </a:r>
            <a:r>
              <a:rPr lang="de-DE" sz="1700" dirty="0" smtClean="0"/>
              <a:t>und damit allgemein Einsichten in eine besondere Situation erhalten.</a:t>
            </a:r>
          </a:p>
          <a:p>
            <a:pPr lvl="1"/>
            <a:r>
              <a:rPr lang="de-DE" sz="1700" b="1" dirty="0" smtClean="0">
                <a:solidFill>
                  <a:srgbClr val="FF0000"/>
                </a:solidFill>
              </a:rPr>
              <a:t>Mit Termen </a:t>
            </a:r>
            <a:r>
              <a:rPr lang="de-DE" sz="1700" dirty="0" smtClean="0"/>
              <a:t>bzw. Formeln kann man abstrakte Problemlösungen planen und </a:t>
            </a:r>
            <a:r>
              <a:rPr lang="de-DE" sz="1700" b="1" dirty="0" smtClean="0">
                <a:solidFill>
                  <a:srgbClr val="FF0000"/>
                </a:solidFill>
              </a:rPr>
              <a:t>Probleme </a:t>
            </a:r>
            <a:r>
              <a:rPr lang="de-DE" sz="1700" dirty="0" smtClean="0"/>
              <a:t>allgemein </a:t>
            </a:r>
            <a:r>
              <a:rPr lang="de-DE" sz="1700" b="1" dirty="0" smtClean="0">
                <a:solidFill>
                  <a:srgbClr val="FF0000"/>
                </a:solidFill>
              </a:rPr>
              <a:t>lösen</a:t>
            </a:r>
            <a:r>
              <a:rPr lang="de-DE" sz="1700" dirty="0" smtClean="0"/>
              <a:t>.</a:t>
            </a:r>
          </a:p>
          <a:p>
            <a:pPr lvl="1"/>
            <a:r>
              <a:rPr lang="de-DE" sz="1700" b="1" dirty="0" smtClean="0">
                <a:solidFill>
                  <a:srgbClr val="FF0000"/>
                </a:solidFill>
              </a:rPr>
              <a:t>Mit Termen </a:t>
            </a:r>
            <a:r>
              <a:rPr lang="de-DE" sz="1700" dirty="0" smtClean="0"/>
              <a:t>bzw. Formeln kann man allgemeingültige </a:t>
            </a:r>
            <a:r>
              <a:rPr lang="de-DE" sz="1700" b="1" dirty="0" smtClean="0">
                <a:solidFill>
                  <a:srgbClr val="FF0000"/>
                </a:solidFill>
              </a:rPr>
              <a:t>Argumentationen</a:t>
            </a:r>
            <a:r>
              <a:rPr lang="de-DE" sz="1700" dirty="0" smtClean="0"/>
              <a:t> (</a:t>
            </a:r>
            <a:r>
              <a:rPr lang="de-DE" sz="1700" dirty="0"/>
              <a:t>B</a:t>
            </a:r>
            <a:r>
              <a:rPr lang="de-DE" sz="1700" dirty="0" smtClean="0"/>
              <a:t>egründungen, Beweise) </a:t>
            </a:r>
            <a:r>
              <a:rPr lang="de-DE" sz="1700" b="1" dirty="0" smtClean="0">
                <a:solidFill>
                  <a:srgbClr val="FF0000"/>
                </a:solidFill>
              </a:rPr>
              <a:t>führen</a:t>
            </a:r>
            <a:r>
              <a:rPr lang="de-DE" sz="1700" dirty="0" smtClean="0"/>
              <a:t>.</a:t>
            </a:r>
          </a:p>
          <a:p>
            <a:pPr lvl="1"/>
            <a:r>
              <a:rPr lang="de-DE" sz="1700" b="1" dirty="0" smtClean="0">
                <a:solidFill>
                  <a:srgbClr val="FF0000"/>
                </a:solidFill>
              </a:rPr>
              <a:t>Mit Termen </a:t>
            </a:r>
            <a:r>
              <a:rPr lang="de-DE" sz="1700" dirty="0" smtClean="0"/>
              <a:t>bzw. Formeln kann man Wissen (insbesondere Rechengänge und Beziehungen) übermitteln und dadurch über Situationen auf einer abstrakten bzw. allgemeinen Ebene </a:t>
            </a:r>
            <a:r>
              <a:rPr lang="de-DE" sz="1700" b="1" dirty="0" smtClean="0">
                <a:solidFill>
                  <a:srgbClr val="FF0000"/>
                </a:solidFill>
              </a:rPr>
              <a:t>kommunizieren</a:t>
            </a:r>
            <a:r>
              <a:rPr lang="de-DE" sz="1700" dirty="0" smtClean="0"/>
              <a:t>.</a:t>
            </a:r>
            <a:endParaRPr lang="de-DE" sz="1700" dirty="0"/>
          </a:p>
          <a:p>
            <a:pPr lvl="1"/>
            <a:endParaRPr lang="de-DE" dirty="0"/>
          </a:p>
        </p:txBody>
      </p:sp>
      <p:sp>
        <p:nvSpPr>
          <p:cNvPr id="2" name="Titel 1"/>
          <p:cNvSpPr>
            <a:spLocks noGrp="1"/>
          </p:cNvSpPr>
          <p:nvPr>
            <p:ph type="title"/>
          </p:nvPr>
        </p:nvSpPr>
        <p:spPr/>
        <p:txBody>
          <a:bodyPr>
            <a:normAutofit fontScale="90000"/>
          </a:bodyPr>
          <a:lstStyle/>
          <a:p>
            <a:pPr algn="ctr"/>
            <a:r>
              <a:rPr lang="de-DE" dirty="0" err="1" smtClean="0"/>
              <a:t>Termumformung</a:t>
            </a:r>
            <a:r>
              <a:rPr lang="de-DE" dirty="0" smtClean="0"/>
              <a:t> bei </a:t>
            </a:r>
            <a:r>
              <a:rPr lang="de-DE" dirty="0" err="1" smtClean="0"/>
              <a:t>Termaspekten</a:t>
            </a:r>
            <a:endParaRPr lang="de-DE" dirty="0"/>
          </a:p>
        </p:txBody>
      </p:sp>
      <p:sp>
        <p:nvSpPr>
          <p:cNvPr id="5" name="Textfeld 4"/>
          <p:cNvSpPr txBox="1"/>
          <p:nvPr/>
        </p:nvSpPr>
        <p:spPr>
          <a:xfrm>
            <a:off x="107504" y="2996952"/>
            <a:ext cx="800219" cy="2016224"/>
          </a:xfrm>
          <a:prstGeom prst="rect">
            <a:avLst/>
          </a:prstGeom>
          <a:solidFill>
            <a:srgbClr val="CBB98A"/>
          </a:solidFill>
        </p:spPr>
        <p:txBody>
          <a:bodyPr vert="vert270" wrap="square" rtlCol="0">
            <a:spAutoFit/>
          </a:bodyPr>
          <a:lstStyle/>
          <a:p>
            <a:pPr algn="ctr"/>
            <a:r>
              <a:rPr lang="de-DE" sz="2000" b="1" dirty="0" smtClean="0">
                <a:latin typeface="Calibri" charset="0"/>
                <a:ea typeface="Calibri" charset="0"/>
                <a:cs typeface="Calibri" charset="0"/>
              </a:rPr>
              <a:t>Werkzeug:</a:t>
            </a:r>
          </a:p>
          <a:p>
            <a:pPr algn="ctr"/>
            <a:r>
              <a:rPr lang="de-DE" sz="2000" b="1" dirty="0" err="1" smtClean="0">
                <a:latin typeface="Calibri" charset="0"/>
                <a:ea typeface="Calibri" charset="0"/>
                <a:cs typeface="Calibri" charset="0"/>
              </a:rPr>
              <a:t>Termumformung</a:t>
            </a:r>
            <a:endParaRPr lang="de-DE" sz="2000" b="1" dirty="0">
              <a:latin typeface="Calibri" charset="0"/>
              <a:ea typeface="Calibri" charset="0"/>
              <a:cs typeface="Calibri" charset="0"/>
            </a:endParaRPr>
          </a:p>
        </p:txBody>
      </p:sp>
      <p:cxnSp>
        <p:nvCxnSpPr>
          <p:cNvPr id="9" name="Gerade Verbindung mit Pfeil 8"/>
          <p:cNvCxnSpPr/>
          <p:nvPr/>
        </p:nvCxnSpPr>
        <p:spPr bwMode="auto">
          <a:xfrm>
            <a:off x="783451" y="3284984"/>
            <a:ext cx="268288" cy="0"/>
          </a:xfrm>
          <a:prstGeom prst="straightConnector1">
            <a:avLst/>
          </a:prstGeom>
          <a:solidFill>
            <a:schemeClr val="accent1"/>
          </a:solidFill>
          <a:ln w="50800" cap="flat" cmpd="sng" algn="ctr">
            <a:solidFill>
              <a:srgbClr val="327A87"/>
            </a:solidFill>
            <a:prstDash val="solid"/>
            <a:round/>
            <a:headEnd type="none" w="med" len="med"/>
            <a:tailEnd type="triangle"/>
          </a:ln>
          <a:effectLst/>
        </p:spPr>
      </p:cxnSp>
      <p:cxnSp>
        <p:nvCxnSpPr>
          <p:cNvPr id="11" name="Gerade Verbindung mit Pfeil 10"/>
          <p:cNvCxnSpPr/>
          <p:nvPr/>
        </p:nvCxnSpPr>
        <p:spPr bwMode="auto">
          <a:xfrm>
            <a:off x="783451" y="3933056"/>
            <a:ext cx="268288" cy="0"/>
          </a:xfrm>
          <a:prstGeom prst="straightConnector1">
            <a:avLst/>
          </a:prstGeom>
          <a:solidFill>
            <a:schemeClr val="accent1"/>
          </a:solidFill>
          <a:ln w="50800" cap="flat" cmpd="sng" algn="ctr">
            <a:solidFill>
              <a:srgbClr val="327A87"/>
            </a:solidFill>
            <a:prstDash val="solid"/>
            <a:round/>
            <a:headEnd type="none" w="med" len="med"/>
            <a:tailEnd type="triangle"/>
          </a:ln>
          <a:effectLst/>
        </p:spPr>
      </p:cxnSp>
      <p:cxnSp>
        <p:nvCxnSpPr>
          <p:cNvPr id="12" name="Gerade Verbindung mit Pfeil 11"/>
          <p:cNvCxnSpPr/>
          <p:nvPr/>
        </p:nvCxnSpPr>
        <p:spPr bwMode="auto">
          <a:xfrm>
            <a:off x="783451" y="4581128"/>
            <a:ext cx="268288" cy="0"/>
          </a:xfrm>
          <a:prstGeom prst="straightConnector1">
            <a:avLst/>
          </a:prstGeom>
          <a:solidFill>
            <a:schemeClr val="accent1"/>
          </a:solidFill>
          <a:ln w="50800" cap="flat" cmpd="sng" algn="ctr">
            <a:solidFill>
              <a:srgbClr val="327A87"/>
            </a:solidFill>
            <a:prstDash val="solid"/>
            <a:round/>
            <a:headEnd type="none" w="med" len="med"/>
            <a:tailEnd type="triangle"/>
          </a:ln>
          <a:effectLst/>
        </p:spPr>
      </p:cxnSp>
      <p:sp>
        <p:nvSpPr>
          <p:cNvPr id="6" name="Rechteck 5"/>
          <p:cNvSpPr/>
          <p:nvPr/>
        </p:nvSpPr>
        <p:spPr bwMode="auto">
          <a:xfrm>
            <a:off x="2627784" y="2852936"/>
            <a:ext cx="3600400" cy="1512168"/>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2400" b="0" i="0" u="none" strike="noStrike" cap="none" normalizeH="0" baseline="0" dirty="0" err="1" smtClean="0">
                <a:ln>
                  <a:noFill/>
                </a:ln>
                <a:solidFill>
                  <a:schemeClr val="tx1"/>
                </a:solidFill>
                <a:effectLst/>
                <a:latin typeface="Calibri" charset="0"/>
                <a:ea typeface="Calibri" charset="0"/>
                <a:cs typeface="Calibri" charset="0"/>
              </a:rPr>
              <a:t>Termumformung</a:t>
            </a:r>
            <a:r>
              <a:rPr kumimoji="0" lang="de-DE" sz="2400" b="0" i="0" u="none" strike="noStrike" cap="none" normalizeH="0" baseline="0" dirty="0" smtClean="0">
                <a:ln>
                  <a:noFill/>
                </a:ln>
                <a:solidFill>
                  <a:schemeClr val="tx1"/>
                </a:solidFill>
                <a:effectLst/>
                <a:latin typeface="Calibri" charset="0"/>
                <a:ea typeface="Calibri" charset="0"/>
                <a:cs typeface="Calibri" charset="0"/>
              </a:rPr>
              <a:t> als</a:t>
            </a:r>
            <a:r>
              <a:rPr kumimoji="0" lang="de-DE" sz="2400" b="0" i="0" u="none" strike="noStrike" cap="none" normalizeH="0" dirty="0" smtClean="0">
                <a:ln>
                  <a:noFill/>
                </a:ln>
                <a:solidFill>
                  <a:schemeClr val="tx1"/>
                </a:solidFill>
                <a:effectLst/>
                <a:latin typeface="Calibri" charset="0"/>
                <a:ea typeface="Calibri" charset="0"/>
                <a:cs typeface="Calibri" charset="0"/>
              </a:rPr>
              <a:t> Mittel für einen Zweck,</a:t>
            </a:r>
          </a:p>
          <a:p>
            <a:pPr marL="0" marR="0" indent="0" algn="ctr" defTabSz="914400" rtl="0" eaLnBrk="0" fontAlgn="base" latinLnBrk="0" hangingPunct="0">
              <a:lnSpc>
                <a:spcPct val="100000"/>
              </a:lnSpc>
              <a:spcBef>
                <a:spcPct val="0"/>
              </a:spcBef>
              <a:spcAft>
                <a:spcPct val="0"/>
              </a:spcAft>
              <a:buClrTx/>
              <a:buSzTx/>
              <a:buFontTx/>
              <a:buNone/>
              <a:tabLst/>
            </a:pPr>
            <a:r>
              <a:rPr kumimoji="0" lang="de-DE" sz="2400" b="0" i="0" u="none" strike="noStrike" cap="none" normalizeH="0" dirty="0" smtClean="0">
                <a:ln>
                  <a:noFill/>
                </a:ln>
                <a:solidFill>
                  <a:schemeClr val="tx1"/>
                </a:solidFill>
                <a:effectLst/>
                <a:latin typeface="Calibri" charset="0"/>
                <a:ea typeface="Calibri" charset="0"/>
                <a:cs typeface="Calibri" charset="0"/>
              </a:rPr>
              <a:t>nicht als Selbstzweck.</a:t>
            </a:r>
            <a:endParaRPr kumimoji="0" lang="de-DE" sz="2400" b="0" i="0" u="none" strike="noStrike" cap="none" normalizeH="0" baseline="0" dirty="0">
              <a:ln>
                <a:noFill/>
              </a:ln>
              <a:solidFill>
                <a:schemeClr val="tx1"/>
              </a:solidFill>
              <a:effectLst/>
              <a:latin typeface="Calibri" charset="0"/>
              <a:ea typeface="Calibri" charset="0"/>
              <a:cs typeface="Calibri" charset="0"/>
            </a:endParaRPr>
          </a:p>
        </p:txBody>
      </p:sp>
    </p:spTree>
    <p:extLst>
      <p:ext uri="{BB962C8B-B14F-4D97-AF65-F5344CB8AC3E}">
        <p14:creationId xmlns:p14="http://schemas.microsoft.com/office/powerpoint/2010/main" val="115383770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Inhaltsplatzhalter 12"/>
          <p:cNvSpPr>
            <a:spLocks noGrp="1"/>
          </p:cNvSpPr>
          <p:nvPr>
            <p:ph idx="1"/>
          </p:nvPr>
        </p:nvSpPr>
        <p:spPr>
          <a:xfrm>
            <a:off x="4572000" y="1268760"/>
            <a:ext cx="4176465" cy="5400600"/>
          </a:xfrm>
        </p:spPr>
        <p:txBody>
          <a:bodyPr/>
          <a:lstStyle/>
          <a:p>
            <a:pPr marL="456300" indent="-457200">
              <a:buFont typeface="+mj-lt"/>
              <a:buAutoNum type="arabicPeriod"/>
            </a:pPr>
            <a:r>
              <a:rPr lang="de-DE" dirty="0"/>
              <a:t>Ausdrücken von allgemein geltenden Zusammenhängen (</a:t>
            </a:r>
            <a:r>
              <a:rPr lang="de-DE" dirty="0" smtClean="0"/>
              <a:t>Generalisieren)</a:t>
            </a:r>
            <a:endParaRPr lang="de-DE" dirty="0"/>
          </a:p>
          <a:p>
            <a:pPr marL="456300" indent="-457200">
              <a:buFont typeface="+mj-lt"/>
              <a:buAutoNum type="arabicPeriod"/>
            </a:pPr>
            <a:r>
              <a:rPr lang="de-DE" dirty="0"/>
              <a:t>Aufstellen von Zusammenhängen</a:t>
            </a:r>
          </a:p>
          <a:p>
            <a:pPr marL="456300" indent="-457200">
              <a:buFont typeface="+mj-lt"/>
              <a:buAutoNum type="arabicPeriod"/>
            </a:pPr>
            <a:r>
              <a:rPr lang="de-DE" dirty="0"/>
              <a:t>Problemlösen</a:t>
            </a:r>
          </a:p>
          <a:p>
            <a:pPr marL="456300" indent="-457200">
              <a:buFont typeface="+mj-lt"/>
              <a:buAutoNum type="arabicPeriod"/>
            </a:pPr>
            <a:r>
              <a:rPr lang="de-DE" dirty="0"/>
              <a:t>Erkunden von Eigenschaften</a:t>
            </a:r>
          </a:p>
          <a:p>
            <a:pPr marL="456300" indent="-457200">
              <a:buFont typeface="+mj-lt"/>
              <a:buAutoNum type="arabicPeriod"/>
            </a:pPr>
            <a:r>
              <a:rPr lang="de-DE" dirty="0"/>
              <a:t>Beweisen von Sätzen</a:t>
            </a:r>
          </a:p>
          <a:p>
            <a:pPr marL="456300" indent="-457200">
              <a:buFont typeface="+mj-lt"/>
              <a:buAutoNum type="arabicPeriod"/>
            </a:pPr>
            <a:r>
              <a:rPr lang="de-DE" dirty="0" smtClean="0"/>
              <a:t>Rechnen</a:t>
            </a:r>
          </a:p>
          <a:p>
            <a:pPr marL="400950" lvl="1" indent="0">
              <a:buNone/>
            </a:pPr>
            <a:r>
              <a:rPr lang="de-DE" dirty="0" smtClean="0"/>
              <a:t>...</a:t>
            </a:r>
            <a:endParaRPr lang="de-DE" dirty="0"/>
          </a:p>
          <a:p>
            <a:endParaRPr lang="de-DE" dirty="0"/>
          </a:p>
        </p:txBody>
      </p:sp>
      <p:sp>
        <p:nvSpPr>
          <p:cNvPr id="5" name="Titel 4"/>
          <p:cNvSpPr>
            <a:spLocks noGrp="1"/>
          </p:cNvSpPr>
          <p:nvPr>
            <p:ph type="title"/>
          </p:nvPr>
        </p:nvSpPr>
        <p:spPr/>
        <p:txBody>
          <a:bodyPr>
            <a:normAutofit fontScale="90000"/>
          </a:bodyPr>
          <a:lstStyle/>
          <a:p>
            <a:pPr algn="ctr"/>
            <a:r>
              <a:rPr lang="de-DE" dirty="0" smtClean="0"/>
              <a:t>Zusammenfassung: </a:t>
            </a:r>
            <a:br>
              <a:rPr lang="de-DE" dirty="0" smtClean="0"/>
            </a:br>
            <a:r>
              <a:rPr lang="de-DE" dirty="0" smtClean="0"/>
              <a:t>Aktivitäten mit Termen &amp; Ziele im </a:t>
            </a:r>
            <a:r>
              <a:rPr lang="de-DE" dirty="0" err="1" smtClean="0"/>
              <a:t>Algebraunterricht</a:t>
            </a:r>
            <a:endParaRPr lang="de-DE" dirty="0"/>
          </a:p>
        </p:txBody>
      </p:sp>
      <p:sp>
        <p:nvSpPr>
          <p:cNvPr id="10" name="Rechteck 9"/>
          <p:cNvSpPr>
            <a:spLocks noChangeAspect="1"/>
          </p:cNvSpPr>
          <p:nvPr/>
        </p:nvSpPr>
        <p:spPr bwMode="auto">
          <a:xfrm>
            <a:off x="848347" y="1275855"/>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Sachverhalte beschreiben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1" name="Rechteck 10"/>
          <p:cNvSpPr>
            <a:spLocks noChangeAspect="1"/>
          </p:cNvSpPr>
          <p:nvPr/>
        </p:nvSpPr>
        <p:spPr bwMode="auto">
          <a:xfrm>
            <a:off x="855681" y="2766981"/>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Situationen erkunden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2" name="Rechteck 11"/>
          <p:cNvSpPr>
            <a:spLocks noChangeAspect="1"/>
          </p:cNvSpPr>
          <p:nvPr/>
        </p:nvSpPr>
        <p:spPr bwMode="auto">
          <a:xfrm>
            <a:off x="855681" y="4266415"/>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a:t>
            </a:r>
            <a:r>
              <a:rPr kumimoji="0" lang="de-DE" sz="1700" b="0" i="1" u="none" strike="noStrike" cap="none" normalizeH="0" dirty="0" err="1" smtClean="0">
                <a:ln>
                  <a:noFill/>
                </a:ln>
                <a:solidFill>
                  <a:schemeClr val="tx1"/>
                </a:solidFill>
                <a:effectLst/>
                <a:latin typeface="Calibri" charset="0"/>
                <a:ea typeface="Calibri" charset="0"/>
                <a:cs typeface="Calibri" charset="0"/>
              </a:rPr>
              <a:t>kommu-nizieren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5" name="Rechteck 14"/>
          <p:cNvSpPr>
            <a:spLocks noChangeAspect="1"/>
          </p:cNvSpPr>
          <p:nvPr/>
        </p:nvSpPr>
        <p:spPr bwMode="auto">
          <a:xfrm>
            <a:off x="2339751" y="1275854"/>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Probleme lösen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6" name="Rechteck 15"/>
          <p:cNvSpPr>
            <a:spLocks noChangeAspect="1"/>
          </p:cNvSpPr>
          <p:nvPr/>
        </p:nvSpPr>
        <p:spPr bwMode="auto">
          <a:xfrm>
            <a:off x="2339752" y="2766980"/>
            <a:ext cx="1347389" cy="1347389"/>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Mit Termen</a:t>
            </a:r>
            <a:r>
              <a:rPr kumimoji="0" lang="de-DE" sz="1700" b="0" i="1" u="none" strike="noStrike" cap="none" normalizeH="0" dirty="0" smtClean="0">
                <a:ln>
                  <a:noFill/>
                </a:ln>
                <a:solidFill>
                  <a:schemeClr val="tx1"/>
                </a:solidFill>
                <a:effectLst/>
                <a:latin typeface="Calibri" charset="0"/>
                <a:ea typeface="Calibri" charset="0"/>
                <a:cs typeface="Calibri" charset="0"/>
              </a:rPr>
              <a:t> </a:t>
            </a:r>
            <a:r>
              <a:rPr kumimoji="0" lang="de-DE" sz="1700" b="0" i="1" u="none" strike="noStrike" cap="none" normalizeH="0" dirty="0" err="1" smtClean="0">
                <a:ln>
                  <a:noFill/>
                </a:ln>
                <a:solidFill>
                  <a:schemeClr val="tx1"/>
                </a:solidFill>
                <a:effectLst/>
                <a:latin typeface="Calibri" charset="0"/>
                <a:ea typeface="Calibri" charset="0"/>
                <a:cs typeface="Calibri" charset="0"/>
              </a:rPr>
              <a:t>argumen</a:t>
            </a:r>
            <a:r>
              <a:rPr kumimoji="0" lang="de-DE" sz="1700" b="0" i="1" u="none" strike="noStrike" cap="none" normalizeH="0" dirty="0" smtClean="0">
                <a:ln>
                  <a:noFill/>
                </a:ln>
                <a:solidFill>
                  <a:schemeClr val="tx1"/>
                </a:solidFill>
                <a:effectLst/>
                <a:latin typeface="Calibri" charset="0"/>
                <a:ea typeface="Calibri" charset="0"/>
                <a:cs typeface="Calibri" charset="0"/>
              </a:rPr>
              <a:t>-tieren</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4" name="Textfeld 13"/>
          <p:cNvSpPr txBox="1"/>
          <p:nvPr/>
        </p:nvSpPr>
        <p:spPr>
          <a:xfrm>
            <a:off x="4571999" y="4967477"/>
            <a:ext cx="2171155" cy="246221"/>
          </a:xfrm>
          <a:prstGeom prst="rect">
            <a:avLst/>
          </a:prstGeom>
          <a:noFill/>
        </p:spPr>
        <p:txBody>
          <a:bodyPr wrap="square" rtlCol="0">
            <a:spAutoFit/>
          </a:bodyPr>
          <a:lstStyle/>
          <a:p>
            <a:r>
              <a:rPr lang="de-DE" sz="1000" dirty="0" smtClean="0">
                <a:latin typeface="Calibri" charset="0"/>
                <a:ea typeface="Calibri" charset="0"/>
                <a:cs typeface="Calibri" charset="0"/>
              </a:rPr>
              <a:t>Vgl. </a:t>
            </a:r>
            <a:r>
              <a:rPr lang="de-DE" sz="1000" dirty="0" err="1" smtClean="0">
                <a:latin typeface="Calibri" charset="0"/>
                <a:ea typeface="Calibri" charset="0"/>
                <a:cs typeface="Calibri" charset="0"/>
              </a:rPr>
              <a:t>Arcavi</a:t>
            </a:r>
            <a:r>
              <a:rPr lang="de-DE" sz="1000" dirty="0" smtClean="0">
                <a:latin typeface="Calibri" charset="0"/>
                <a:ea typeface="Calibri" charset="0"/>
                <a:cs typeface="Calibri" charset="0"/>
              </a:rPr>
              <a:t> et al., 2017, S 2f.</a:t>
            </a:r>
            <a:endParaRPr lang="de-DE" sz="1000" dirty="0">
              <a:latin typeface="Calibri" charset="0"/>
              <a:ea typeface="Calibri" charset="0"/>
              <a:cs typeface="Calibri" charset="0"/>
            </a:endParaRPr>
          </a:p>
        </p:txBody>
      </p:sp>
      <p:sp>
        <p:nvSpPr>
          <p:cNvPr id="18" name="Rechteck 17"/>
          <p:cNvSpPr>
            <a:spLocks noChangeAspect="1"/>
          </p:cNvSpPr>
          <p:nvPr/>
        </p:nvSpPr>
        <p:spPr bwMode="auto">
          <a:xfrm>
            <a:off x="2339751" y="4266416"/>
            <a:ext cx="1347389" cy="1347389"/>
          </a:xfrm>
          <a:prstGeom prst="rect">
            <a:avLst/>
          </a:prstGeom>
          <a:solidFill>
            <a:srgbClr val="CBB98A">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700" b="0" i="1" u="none" strike="noStrike" cap="none" normalizeH="0" baseline="0" dirty="0" smtClean="0">
                <a:ln>
                  <a:noFill/>
                </a:ln>
                <a:solidFill>
                  <a:schemeClr val="tx1"/>
                </a:solidFill>
                <a:effectLst/>
                <a:latin typeface="Calibri" charset="0"/>
                <a:ea typeface="Calibri" charset="0"/>
                <a:cs typeface="Calibri" charset="0"/>
              </a:rPr>
              <a:t>Werkzeug: Term-umformung</a:t>
            </a:r>
            <a:endParaRPr kumimoji="0" lang="de-DE" sz="1700" b="0" i="1" u="none" strike="noStrike" cap="none" normalizeH="0" baseline="0" dirty="0">
              <a:ln>
                <a:noFill/>
              </a:ln>
              <a:solidFill>
                <a:schemeClr val="tx1"/>
              </a:solidFill>
              <a:effectLst/>
              <a:latin typeface="Calibri" charset="0"/>
              <a:ea typeface="Calibri" charset="0"/>
              <a:cs typeface="Calibri" charset="0"/>
            </a:endParaRPr>
          </a:p>
        </p:txBody>
      </p:sp>
      <p:sp>
        <p:nvSpPr>
          <p:cNvPr id="19" name="Textfeld 18"/>
          <p:cNvSpPr txBox="1"/>
          <p:nvPr/>
        </p:nvSpPr>
        <p:spPr>
          <a:xfrm>
            <a:off x="2134852" y="5910365"/>
            <a:ext cx="6768752" cy="800577"/>
          </a:xfrm>
          <a:prstGeom prst="rect">
            <a:avLst/>
          </a:prstGeom>
          <a:solidFill>
            <a:schemeClr val="accent1">
              <a:alpha val="25000"/>
            </a:schemeClr>
          </a:solidFill>
        </p:spPr>
        <p:txBody>
          <a:bodyPr wrap="square" rtlCol="0" anchor="ctr" anchorCtr="1">
            <a:noAutofit/>
          </a:bodyPr>
          <a:lstStyle/>
          <a:p>
            <a:r>
              <a:rPr lang="de-DE" sz="1800" kern="0" dirty="0">
                <a:latin typeface="Calibri" charset="0"/>
                <a:ea typeface="Calibri" charset="0"/>
                <a:cs typeface="Calibri" charset="0"/>
              </a:rPr>
              <a:t>Welche Gemeinsamkeiten sehen Sie zwischen den Aktivitäten mit Termen und den Zielen des </a:t>
            </a:r>
            <a:r>
              <a:rPr lang="de-DE" sz="1800" kern="0" dirty="0" err="1">
                <a:latin typeface="Calibri" charset="0"/>
                <a:ea typeface="Calibri" charset="0"/>
                <a:cs typeface="Calibri" charset="0"/>
              </a:rPr>
              <a:t>Algebraunterrichts</a:t>
            </a:r>
            <a:r>
              <a:rPr lang="de-DE" sz="1800" kern="0" dirty="0">
                <a:latin typeface="Calibri" charset="0"/>
                <a:ea typeface="Calibri" charset="0"/>
                <a:cs typeface="Calibri" charset="0"/>
              </a:rPr>
              <a:t>?</a:t>
            </a:r>
          </a:p>
        </p:txBody>
      </p:sp>
      <p:sp>
        <p:nvSpPr>
          <p:cNvPr id="20" name="Abgerundetes Rechteck 19"/>
          <p:cNvSpPr/>
          <p:nvPr/>
        </p:nvSpPr>
        <p:spPr bwMode="auto">
          <a:xfrm>
            <a:off x="6348812" y="5288300"/>
            <a:ext cx="2736304" cy="720080"/>
          </a:xfrm>
          <a:prstGeom prst="roundRect">
            <a:avLst/>
          </a:prstGeom>
          <a:solidFill>
            <a:schemeClr val="accent1">
              <a:alpha val="7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algn="ctr"/>
            <a:r>
              <a:rPr lang="de-DE" sz="1800" b="1" dirty="0" smtClean="0">
                <a:latin typeface="Calibri"/>
                <a:cs typeface="Calibri"/>
              </a:rPr>
              <a:t>Überlegen Sie!</a:t>
            </a:r>
            <a:endParaRPr lang="de-DE" sz="1800" b="1" dirty="0">
              <a:latin typeface="Calibri"/>
              <a:cs typeface="Calibri"/>
            </a:endParaRPr>
          </a:p>
        </p:txBody>
      </p:sp>
    </p:spTree>
    <p:extLst>
      <p:ext uri="{BB962C8B-B14F-4D97-AF65-F5344CB8AC3E}">
        <p14:creationId xmlns:p14="http://schemas.microsoft.com/office/powerpoint/2010/main" val="9885927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normAutofit fontScale="92500" lnSpcReduction="20000"/>
          </a:bodyPr>
          <a:lstStyle/>
          <a:p>
            <a:pPr marL="342900" fontAlgn="auto">
              <a:spcBef>
                <a:spcPts val="0"/>
              </a:spcBef>
              <a:spcAft>
                <a:spcPts val="0"/>
              </a:spcAft>
              <a:buClr>
                <a:schemeClr val="tx2"/>
              </a:buClr>
            </a:pPr>
            <a:r>
              <a:rPr lang="de-DE" dirty="0"/>
              <a:t>Die Arbeitsphase soll dazu </a:t>
            </a:r>
            <a:r>
              <a:rPr lang="de-DE" dirty="0" smtClean="0"/>
              <a:t>dienen, </a:t>
            </a:r>
            <a:r>
              <a:rPr lang="de-DE" dirty="0"/>
              <a:t>die Inhalte der beiden Schwerpunkte und die Aktivitäten mit Termen zu vertiefen. Als Arbeitsmaterial steht eine Blütenaufgabe zur Verfügung, die verschiedene Aspekte zum Thema Aktivitäten mit Variablentermen anspricht:</a:t>
            </a:r>
          </a:p>
          <a:p>
            <a:pPr marL="743850" lvl="1" fontAlgn="auto">
              <a:spcBef>
                <a:spcPts val="0"/>
              </a:spcBef>
              <a:spcAft>
                <a:spcPts val="0"/>
              </a:spcAft>
              <a:buClr>
                <a:schemeClr val="tx2"/>
              </a:buClr>
            </a:pPr>
            <a:r>
              <a:rPr lang="de-DE" dirty="0"/>
              <a:t>Aufbau von Termen</a:t>
            </a:r>
          </a:p>
          <a:p>
            <a:pPr marL="743850" lvl="1" fontAlgn="auto">
              <a:spcBef>
                <a:spcPts val="0"/>
              </a:spcBef>
              <a:spcAft>
                <a:spcPts val="0"/>
              </a:spcAft>
              <a:buClr>
                <a:schemeClr val="tx2"/>
              </a:buClr>
            </a:pPr>
            <a:r>
              <a:rPr lang="de-DE" dirty="0"/>
              <a:t>Deutung von Variablen und Festlegen des Definitionsbereichs</a:t>
            </a:r>
          </a:p>
          <a:p>
            <a:pPr marL="743850" lvl="1" fontAlgn="auto">
              <a:spcBef>
                <a:spcPts val="0"/>
              </a:spcBef>
              <a:spcAft>
                <a:spcPts val="0"/>
              </a:spcAft>
              <a:buClr>
                <a:schemeClr val="tx2"/>
              </a:buClr>
            </a:pPr>
            <a:r>
              <a:rPr lang="de-DE" dirty="0" smtClean="0"/>
              <a:t>Variablenaspekte (I*, II, III)</a:t>
            </a:r>
            <a:endParaRPr lang="de-DE" dirty="0"/>
          </a:p>
          <a:p>
            <a:pPr marL="743850" lvl="1" fontAlgn="auto">
              <a:spcBef>
                <a:spcPts val="0"/>
              </a:spcBef>
              <a:spcAft>
                <a:spcPts val="0"/>
              </a:spcAft>
              <a:buClr>
                <a:schemeClr val="tx2"/>
              </a:buClr>
            </a:pPr>
            <a:r>
              <a:rPr lang="de-DE" dirty="0"/>
              <a:t>Aktivitäten </a:t>
            </a:r>
            <a:r>
              <a:rPr lang="de-DE" dirty="0" smtClean="0"/>
              <a:t>im Umgang mit Termen *</a:t>
            </a:r>
            <a:endParaRPr lang="de-DE" dirty="0"/>
          </a:p>
          <a:p>
            <a:r>
              <a:rPr lang="de-DE" dirty="0" smtClean="0"/>
              <a:t>Für die Aufgaben stehen Lösungen zur Verfügung, die im Anschluss an die TN ausgegeben werden können.</a:t>
            </a:r>
          </a:p>
          <a:p>
            <a:r>
              <a:rPr lang="de-DE" dirty="0" smtClean="0"/>
              <a:t>Die Arbeitsphase sollte mindestens 45 min betragen. Die Sozialform kann beliebig (auch von TN) gewählt werden.</a:t>
            </a:r>
          </a:p>
          <a:p>
            <a:r>
              <a:rPr lang="de-DE" dirty="0" smtClean="0"/>
              <a:t>Fortbildende leisten während der Arbeitsphase individuelle Hilfestellung.</a:t>
            </a:r>
          </a:p>
          <a:p>
            <a:r>
              <a:rPr lang="de-DE" dirty="0"/>
              <a:t>Die Aufgabenbearbeitungen zu den mit * markierten Themen sollten von den TN im Rahmen der Besprechung vorgestellt werden. Darüber hinaus sollten Aufgaben, die große Schwierigkeiten </a:t>
            </a:r>
            <a:r>
              <a:rPr lang="de-DE" dirty="0" smtClean="0"/>
              <a:t>darstellten, </a:t>
            </a:r>
            <a:r>
              <a:rPr lang="de-DE" dirty="0"/>
              <a:t>besprochen werden</a:t>
            </a:r>
            <a:r>
              <a:rPr lang="de-DE" dirty="0" smtClean="0"/>
              <a:t>.</a:t>
            </a:r>
            <a:endParaRPr lang="de-DE" dirty="0"/>
          </a:p>
          <a:p>
            <a:r>
              <a:rPr lang="de-DE" dirty="0" smtClean="0"/>
              <a:t>10 min vor Ende der Arbeitsphase sollte ein Hinweis gegeben werden, welche Aufgaben vertieft besprochen werden, damit alle TN zumindest die Chance haben, sich in die Aufgabenstellung einzulesen. </a:t>
            </a:r>
            <a:endParaRPr lang="de-DE" dirty="0"/>
          </a:p>
        </p:txBody>
      </p:sp>
      <p:sp>
        <p:nvSpPr>
          <p:cNvPr id="3" name="Titel 2"/>
          <p:cNvSpPr>
            <a:spLocks noGrp="1"/>
          </p:cNvSpPr>
          <p:nvPr>
            <p:ph type="title"/>
          </p:nvPr>
        </p:nvSpPr>
        <p:spPr/>
        <p:txBody>
          <a:bodyPr>
            <a:normAutofit fontScale="90000"/>
          </a:bodyPr>
          <a:lstStyle/>
          <a:p>
            <a:r>
              <a:rPr lang="de-DE" dirty="0" smtClean="0"/>
              <a:t>Arbeitsphase [45–60 min &amp; 15 min Besprechung]</a:t>
            </a:r>
            <a:endParaRPr lang="de-DE" dirty="0"/>
          </a:p>
        </p:txBody>
      </p:sp>
    </p:spTree>
    <p:extLst>
      <p:ext uri="{BB962C8B-B14F-4D97-AF65-F5344CB8AC3E}">
        <p14:creationId xmlns:p14="http://schemas.microsoft.com/office/powerpoint/2010/main" val="21090012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eck 8"/>
          <p:cNvSpPr/>
          <p:nvPr/>
        </p:nvSpPr>
        <p:spPr bwMode="auto">
          <a:xfrm>
            <a:off x="-180529" y="4221088"/>
            <a:ext cx="8928993" cy="538090"/>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5" name="Titel 4"/>
          <p:cNvSpPr>
            <a:spLocks noGrp="1"/>
          </p:cNvSpPr>
          <p:nvPr>
            <p:ph type="title"/>
          </p:nvPr>
        </p:nvSpPr>
        <p:spPr/>
        <p:txBody>
          <a:bodyPr>
            <a:normAutofit fontScale="90000"/>
          </a:bodyPr>
          <a:lstStyle/>
          <a:p>
            <a:r>
              <a:rPr lang="de-DE" dirty="0" smtClean="0"/>
              <a:t>Gliederung Baustein 1: </a:t>
            </a:r>
            <a:r>
              <a:rPr lang="de-DE" dirty="0"/>
              <a:t>Was sollen sich Schülerinnen und Schüler unter einem Variablenterm vorstellen?</a:t>
            </a:r>
            <a:br>
              <a:rPr lang="de-DE" dirty="0"/>
            </a:br>
            <a:endParaRPr lang="de-DE" dirty="0"/>
          </a:p>
        </p:txBody>
      </p:sp>
      <p:sp>
        <p:nvSpPr>
          <p:cNvPr id="6" name="Inhaltsplatzhalter 5"/>
          <p:cNvSpPr>
            <a:spLocks noGrp="1"/>
          </p:cNvSpPr>
          <p:nvPr>
            <p:ph idx="1"/>
          </p:nvPr>
        </p:nvSpPr>
        <p:spPr/>
        <p:txBody>
          <a:bodyPr/>
          <a:lstStyle/>
          <a:p>
            <a:pPr marL="514350" indent="-514350">
              <a:buFont typeface="+mj-lt"/>
              <a:buAutoNum type="arabicPeriod"/>
            </a:pPr>
            <a:r>
              <a:rPr lang="de-DE" sz="2500" dirty="0" err="1" smtClean="0">
                <a:solidFill>
                  <a:schemeClr val="accent6"/>
                </a:solidFill>
              </a:rPr>
              <a:t>Algebraunterricht</a:t>
            </a:r>
            <a:r>
              <a:rPr lang="de-DE" sz="2500" dirty="0" smtClean="0">
                <a:solidFill>
                  <a:schemeClr val="accent6"/>
                </a:solidFill>
              </a:rPr>
              <a:t> der Sekundarstufe I – Anlage, Ziele und wichtige Aktivitäten für </a:t>
            </a:r>
            <a:r>
              <a:rPr lang="de-DE" sz="2500" dirty="0" err="1" smtClean="0">
                <a:solidFill>
                  <a:schemeClr val="accent6"/>
                </a:solidFill>
              </a:rPr>
              <a:t>SuS</a:t>
            </a:r>
            <a:endParaRPr lang="de-DE" sz="2500" dirty="0" smtClean="0">
              <a:solidFill>
                <a:schemeClr val="accent6"/>
              </a:solidFill>
            </a:endParaRPr>
          </a:p>
          <a:p>
            <a:pPr marL="514350" indent="-514350">
              <a:buFont typeface="+mj-lt"/>
              <a:buAutoNum type="arabicPeriod"/>
            </a:pPr>
            <a:r>
              <a:rPr lang="de-DE" sz="2500" dirty="0" smtClean="0"/>
              <a:t>Schwerpunkt Terme: Vom Zahlenterm zum Variablenterm</a:t>
            </a:r>
          </a:p>
          <a:p>
            <a:pPr marL="514350" indent="-514350">
              <a:buFont typeface="+mj-lt"/>
              <a:buAutoNum type="arabicPeriod"/>
            </a:pPr>
            <a:r>
              <a:rPr lang="de-DE" sz="2500" dirty="0" smtClean="0"/>
              <a:t>Schwerpunkt Variable: Mit Variablen generalisieren</a:t>
            </a:r>
          </a:p>
          <a:p>
            <a:pPr marL="514350" indent="-514350">
              <a:buFont typeface="+mj-lt"/>
              <a:buAutoNum type="arabicPeriod"/>
            </a:pPr>
            <a:r>
              <a:rPr lang="de-DE" sz="2500" dirty="0" smtClean="0"/>
              <a:t>Aktivitäten mit Termen</a:t>
            </a:r>
          </a:p>
          <a:p>
            <a:pPr marL="514350" indent="-514350">
              <a:buFont typeface="+mj-lt"/>
              <a:buAutoNum type="arabicPeriod"/>
            </a:pPr>
            <a:r>
              <a:rPr lang="de-DE" sz="2500" dirty="0" smtClean="0">
                <a:solidFill>
                  <a:schemeClr val="tx2"/>
                </a:solidFill>
              </a:rPr>
              <a:t>Arbeitsphase: Aktivitäten zu Termen und Variablen</a:t>
            </a:r>
          </a:p>
          <a:p>
            <a:pPr marL="514350" indent="-514350">
              <a:buFont typeface="+mj-lt"/>
              <a:buAutoNum type="arabicPeriod"/>
            </a:pPr>
            <a:r>
              <a:rPr lang="de-DE" sz="2500" dirty="0" smtClean="0"/>
              <a:t>Gemeinsame Reflexion: </a:t>
            </a:r>
            <a:r>
              <a:rPr lang="de-DE" sz="2500" dirty="0"/>
              <a:t>Was sollen sich Schülerinnen und Schüler unter einem Variablenterm vorstellen</a:t>
            </a:r>
            <a:r>
              <a:rPr lang="de-DE" sz="2500" dirty="0" smtClean="0"/>
              <a:t>?</a:t>
            </a:r>
          </a:p>
          <a:p>
            <a:pPr marL="514350" indent="-514350">
              <a:buFont typeface="+mj-lt"/>
              <a:buAutoNum type="arabicPeriod"/>
            </a:pPr>
            <a:endParaRPr lang="de-DE" dirty="0" smtClean="0"/>
          </a:p>
        </p:txBody>
      </p:sp>
    </p:spTree>
    <p:extLst>
      <p:ext uri="{BB962C8B-B14F-4D97-AF65-F5344CB8AC3E}">
        <p14:creationId xmlns:p14="http://schemas.microsoft.com/office/powerpoint/2010/main" val="5109963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normAutofit lnSpcReduction="10000"/>
          </a:bodyPr>
          <a:lstStyle/>
          <a:p>
            <a:pPr marL="0" indent="0">
              <a:buNone/>
            </a:pPr>
            <a:r>
              <a:rPr lang="de-DE" dirty="0" smtClean="0"/>
              <a:t>Kurzes Begrüßungsspiel mit Hilfe der dargestellten Themenfolge:</a:t>
            </a:r>
          </a:p>
          <a:p>
            <a:pPr marL="457200" indent="-457200">
              <a:buFont typeface="+mj-lt"/>
              <a:buAutoNum type="arabicPeriod"/>
            </a:pPr>
            <a:r>
              <a:rPr lang="de-DE" dirty="0" smtClean="0"/>
              <a:t>Themenfolge aus der Schulbuchreihe </a:t>
            </a:r>
            <a:r>
              <a:rPr lang="de-DE" i="1" dirty="0" smtClean="0"/>
              <a:t>mathewerkstatt </a:t>
            </a:r>
            <a:r>
              <a:rPr lang="de-DE" dirty="0" smtClean="0"/>
              <a:t>kurz vorstellen und dabei in Zusammenhang mit dem Thema des Bausteins 1 bringen. [Formulierungshilfe: Wir wollen erarbeiten, welche tragfähigen Vorstellungen (Blick auf auf das Jetzt und nach oben auf spätere Themen) unsere </a:t>
            </a:r>
            <a:r>
              <a:rPr lang="de-DE" dirty="0" err="1" smtClean="0"/>
              <a:t>SuS</a:t>
            </a:r>
            <a:r>
              <a:rPr lang="de-DE" dirty="0" smtClean="0"/>
              <a:t> in unserem </a:t>
            </a:r>
            <a:r>
              <a:rPr lang="de-DE" dirty="0" err="1" smtClean="0"/>
              <a:t>Algebraunterricht</a:t>
            </a:r>
            <a:r>
              <a:rPr lang="de-DE" dirty="0" smtClean="0"/>
              <a:t> erwerben sollen und welche sie schon mitbringen (Blick nach unten)]</a:t>
            </a:r>
          </a:p>
          <a:p>
            <a:pPr marL="457200" indent="-457200">
              <a:buFont typeface="+mj-lt"/>
              <a:buAutoNum type="arabicPeriod"/>
            </a:pPr>
            <a:r>
              <a:rPr lang="de-DE" dirty="0" smtClean="0"/>
              <a:t>Vorstellungsrunde: Ich heiße [Name] , ich unterrichte in [Klasse und Schulform] und ich habe [Thema aus der dargestellten Themenfolge] schon unterrichtet bzw. werde [Thema] dieses Schuljahr noch unterrichten.</a:t>
            </a:r>
          </a:p>
          <a:p>
            <a:pPr marL="457200" indent="-457200">
              <a:buFont typeface="+mj-lt"/>
              <a:buAutoNum type="arabicPeriod"/>
            </a:pPr>
            <a:r>
              <a:rPr lang="de-DE" dirty="0" smtClean="0"/>
              <a:t>Ggf. Nachfragen und Verständnisschwierigkeiten klären. Falls Themen unklar sind, bietet es sich an, diejenigen TN um eine Erklärung zu bitten, die diese Themen unterrichten oder unterrichtet haben. VORSICHT: Falsche Themenbeschreibungen behutsam korrigieren; z. B. das Richtige herausstellen und Ergänzungen vornehmen. Es geht darum, das Vertrauen der TN zu erwerben. Nicht alle Fachfremden sind gegenüber Fachkolleginnen und -kollegen aufgeschlossen.</a:t>
            </a:r>
          </a:p>
        </p:txBody>
      </p:sp>
      <p:sp>
        <p:nvSpPr>
          <p:cNvPr id="2" name="Titel 1"/>
          <p:cNvSpPr>
            <a:spLocks noGrp="1"/>
          </p:cNvSpPr>
          <p:nvPr>
            <p:ph type="title"/>
          </p:nvPr>
        </p:nvSpPr>
        <p:spPr/>
        <p:txBody>
          <a:bodyPr>
            <a:normAutofit fontScale="90000"/>
          </a:bodyPr>
          <a:lstStyle/>
          <a:p>
            <a:r>
              <a:rPr lang="de-DE" dirty="0" smtClean="0">
                <a:solidFill>
                  <a:schemeClr val="tx1">
                    <a:lumMod val="50000"/>
                    <a:lumOff val="50000"/>
                  </a:schemeClr>
                </a:solidFill>
              </a:rPr>
              <a:t>Begrüßung: [10 min]</a:t>
            </a:r>
            <a:endParaRPr lang="de-DE" dirty="0">
              <a:solidFill>
                <a:schemeClr val="tx1">
                  <a:lumMod val="50000"/>
                  <a:lumOff val="50000"/>
                </a:schemeClr>
              </a:solidFill>
            </a:endParaRPr>
          </a:p>
        </p:txBody>
      </p:sp>
    </p:spTree>
    <p:extLst>
      <p:ext uri="{BB962C8B-B14F-4D97-AF65-F5344CB8AC3E}">
        <p14:creationId xmlns:p14="http://schemas.microsoft.com/office/powerpoint/2010/main" val="2688431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endParaRPr lang="de-DE" dirty="0" smtClean="0"/>
          </a:p>
          <a:p>
            <a:endParaRPr lang="de-DE" dirty="0" smtClean="0"/>
          </a:p>
          <a:p>
            <a:endParaRPr lang="de-DE" dirty="0" smtClean="0"/>
          </a:p>
          <a:p>
            <a:r>
              <a:rPr lang="de-DE" dirty="0" smtClean="0"/>
              <a:t>Bearbeiten Sie nun die Blütenaufgabe zu den Aktivitäten rund um Variablenterme, um die dargestellten Inhalte zu vertiefen.</a:t>
            </a:r>
          </a:p>
          <a:p>
            <a:r>
              <a:rPr lang="de-DE" dirty="0" smtClean="0"/>
              <a:t>Melden Sie sich bei Fragen und Problemen (auch zu Aufgaben aus der Vorbereitung).</a:t>
            </a:r>
          </a:p>
          <a:p>
            <a:r>
              <a:rPr lang="de-DE" dirty="0" smtClean="0"/>
              <a:t>Einen Teil der Aufgaben werden wir im Anschluss besprechen, für alle anderen Aufgaben werden Lösungen ausgegeben.</a:t>
            </a:r>
          </a:p>
          <a:p>
            <a:r>
              <a:rPr lang="de-DE" dirty="0" smtClean="0"/>
              <a:t>Sie können nach Wahl allein, zu zweit oder in Kleingruppen arbeiten.</a:t>
            </a:r>
          </a:p>
          <a:p>
            <a:r>
              <a:rPr lang="de-DE" dirty="0" smtClean="0"/>
              <a:t>Arbeitszeit: 60 min &amp; 15 min Besprechung im Anschluss</a:t>
            </a:r>
          </a:p>
          <a:p>
            <a:endParaRPr lang="de-DE" dirty="0"/>
          </a:p>
        </p:txBody>
      </p:sp>
      <p:sp>
        <p:nvSpPr>
          <p:cNvPr id="2" name="Titel 1"/>
          <p:cNvSpPr>
            <a:spLocks noGrp="1"/>
          </p:cNvSpPr>
          <p:nvPr>
            <p:ph type="title"/>
          </p:nvPr>
        </p:nvSpPr>
        <p:spPr/>
        <p:txBody>
          <a:bodyPr>
            <a:normAutofit fontScale="90000"/>
          </a:bodyPr>
          <a:lstStyle/>
          <a:p>
            <a:pPr algn="ctr"/>
            <a:r>
              <a:rPr lang="de-DE" dirty="0" smtClean="0"/>
              <a:t>Nun sind Sie an der Reihe!</a:t>
            </a:r>
            <a:endParaRPr lang="de-DE" dirty="0"/>
          </a:p>
        </p:txBody>
      </p:sp>
      <p:sp>
        <p:nvSpPr>
          <p:cNvPr id="4" name="Textfeld 3"/>
          <p:cNvSpPr txBox="1"/>
          <p:nvPr/>
        </p:nvSpPr>
        <p:spPr>
          <a:xfrm>
            <a:off x="323528" y="2387601"/>
            <a:ext cx="9073008" cy="3400730"/>
          </a:xfrm>
          <a:prstGeom prst="rect">
            <a:avLst/>
          </a:prstGeom>
          <a:solidFill>
            <a:schemeClr val="accent1">
              <a:alpha val="25000"/>
            </a:schemeClr>
          </a:solidFill>
        </p:spPr>
        <p:txBody>
          <a:bodyPr wrap="square" rtlCol="0" anchor="ctr" anchorCtr="1">
            <a:noAutofit/>
          </a:bodyPr>
          <a:lstStyle/>
          <a:p>
            <a:endParaRPr lang="de-DE" sz="1600" kern="0" dirty="0"/>
          </a:p>
        </p:txBody>
      </p:sp>
      <p:sp>
        <p:nvSpPr>
          <p:cNvPr id="5" name="Abgerundetes Rechteck 4"/>
          <p:cNvSpPr/>
          <p:nvPr/>
        </p:nvSpPr>
        <p:spPr bwMode="auto">
          <a:xfrm>
            <a:off x="107504" y="1772816"/>
            <a:ext cx="2736304" cy="720080"/>
          </a:xfrm>
          <a:prstGeom prst="roundRect">
            <a:avLst/>
          </a:prstGeom>
          <a:solidFill>
            <a:schemeClr val="accent1">
              <a:alpha val="7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algn="ctr"/>
            <a:r>
              <a:rPr lang="de-DE" sz="1800" b="1" smtClean="0">
                <a:latin typeface="Calibri"/>
                <a:cs typeface="Calibri"/>
              </a:rPr>
              <a:t>Arbeitsauftrag</a:t>
            </a:r>
            <a:endParaRPr lang="de-DE" sz="1800" b="1" dirty="0">
              <a:latin typeface="Calibri"/>
              <a:cs typeface="Calibri"/>
            </a:endParaRPr>
          </a:p>
        </p:txBody>
      </p:sp>
    </p:spTree>
    <p:extLst>
      <p:ext uri="{BB962C8B-B14F-4D97-AF65-F5344CB8AC3E}">
        <p14:creationId xmlns:p14="http://schemas.microsoft.com/office/powerpoint/2010/main" val="2142062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Inhaltsplatzhalt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80231" y="1932781"/>
            <a:ext cx="7912100" cy="3784600"/>
          </a:xfrm>
        </p:spPr>
      </p:pic>
      <p:sp>
        <p:nvSpPr>
          <p:cNvPr id="3" name="Titel 2"/>
          <p:cNvSpPr>
            <a:spLocks noGrp="1"/>
          </p:cNvSpPr>
          <p:nvPr>
            <p:ph type="title"/>
          </p:nvPr>
        </p:nvSpPr>
        <p:spPr/>
        <p:txBody>
          <a:bodyPr>
            <a:normAutofit fontScale="90000"/>
          </a:bodyPr>
          <a:lstStyle/>
          <a:p>
            <a:r>
              <a:rPr lang="de-DE" smtClean="0"/>
              <a:t>Blütenaufgabe</a:t>
            </a:r>
            <a:endParaRPr lang="de-DE" dirty="0"/>
          </a:p>
        </p:txBody>
      </p:sp>
    </p:spTree>
    <p:extLst>
      <p:ext uri="{BB962C8B-B14F-4D97-AF65-F5344CB8AC3E}">
        <p14:creationId xmlns:p14="http://schemas.microsoft.com/office/powerpoint/2010/main" val="3584116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Inhaltsplatzhalt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64108" y="1125538"/>
            <a:ext cx="4744346" cy="5399087"/>
          </a:xfrm>
        </p:spPr>
      </p:pic>
      <p:sp>
        <p:nvSpPr>
          <p:cNvPr id="3" name="Titel 2"/>
          <p:cNvSpPr>
            <a:spLocks noGrp="1"/>
          </p:cNvSpPr>
          <p:nvPr>
            <p:ph type="title"/>
          </p:nvPr>
        </p:nvSpPr>
        <p:spPr/>
        <p:txBody>
          <a:bodyPr>
            <a:normAutofit fontScale="90000"/>
          </a:bodyPr>
          <a:lstStyle/>
          <a:p>
            <a:r>
              <a:rPr lang="de-DE" smtClean="0"/>
              <a:t>Blütenaufgabe</a:t>
            </a:r>
            <a:endParaRPr lang="de-DE" dirty="0"/>
          </a:p>
        </p:txBody>
      </p:sp>
    </p:spTree>
    <p:extLst>
      <p:ext uri="{BB962C8B-B14F-4D97-AF65-F5344CB8AC3E}">
        <p14:creationId xmlns:p14="http://schemas.microsoft.com/office/powerpoint/2010/main" val="1328372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Inhaltsplatzhalt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88405" y="1125538"/>
            <a:ext cx="6895753" cy="5399087"/>
          </a:xfrm>
        </p:spPr>
      </p:pic>
      <p:sp>
        <p:nvSpPr>
          <p:cNvPr id="3" name="Titel 2"/>
          <p:cNvSpPr>
            <a:spLocks noGrp="1"/>
          </p:cNvSpPr>
          <p:nvPr>
            <p:ph type="title"/>
          </p:nvPr>
        </p:nvSpPr>
        <p:spPr/>
        <p:txBody>
          <a:bodyPr>
            <a:normAutofit fontScale="90000"/>
          </a:bodyPr>
          <a:lstStyle/>
          <a:p>
            <a:r>
              <a:rPr lang="de-DE" smtClean="0"/>
              <a:t>Blütenaufgabe</a:t>
            </a:r>
            <a:endParaRPr lang="de-DE" dirty="0"/>
          </a:p>
        </p:txBody>
      </p:sp>
    </p:spTree>
    <p:extLst>
      <p:ext uri="{BB962C8B-B14F-4D97-AF65-F5344CB8AC3E}">
        <p14:creationId xmlns:p14="http://schemas.microsoft.com/office/powerpoint/2010/main" val="13603027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Inhaltsplatzhalt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07331" y="2326481"/>
            <a:ext cx="6057900" cy="2997200"/>
          </a:xfrm>
        </p:spPr>
      </p:pic>
      <p:sp>
        <p:nvSpPr>
          <p:cNvPr id="3" name="Titel 2"/>
          <p:cNvSpPr>
            <a:spLocks noGrp="1"/>
          </p:cNvSpPr>
          <p:nvPr>
            <p:ph type="title"/>
          </p:nvPr>
        </p:nvSpPr>
        <p:spPr/>
        <p:txBody>
          <a:bodyPr>
            <a:normAutofit fontScale="90000"/>
          </a:bodyPr>
          <a:lstStyle/>
          <a:p>
            <a:r>
              <a:rPr lang="de-DE" dirty="0" smtClean="0"/>
              <a:t>Blütenaufgabe</a:t>
            </a:r>
            <a:endParaRPr lang="de-DE" dirty="0"/>
          </a:p>
        </p:txBody>
      </p:sp>
    </p:spTree>
    <p:extLst>
      <p:ext uri="{BB962C8B-B14F-4D97-AF65-F5344CB8AC3E}">
        <p14:creationId xmlns:p14="http://schemas.microsoft.com/office/powerpoint/2010/main" val="4979174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Inhaltsplatzhalt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98898" y="1125538"/>
            <a:ext cx="6474767" cy="5399087"/>
          </a:xfrm>
        </p:spPr>
      </p:pic>
      <p:sp>
        <p:nvSpPr>
          <p:cNvPr id="3" name="Titel 2"/>
          <p:cNvSpPr>
            <a:spLocks noGrp="1"/>
          </p:cNvSpPr>
          <p:nvPr>
            <p:ph type="title"/>
          </p:nvPr>
        </p:nvSpPr>
        <p:spPr/>
        <p:txBody>
          <a:bodyPr>
            <a:normAutofit fontScale="90000"/>
          </a:bodyPr>
          <a:lstStyle/>
          <a:p>
            <a:r>
              <a:rPr lang="de-DE" smtClean="0"/>
              <a:t>Blütenaufgabe</a:t>
            </a:r>
            <a:endParaRPr lang="de-DE" dirty="0"/>
          </a:p>
        </p:txBody>
      </p:sp>
    </p:spTree>
    <p:extLst>
      <p:ext uri="{BB962C8B-B14F-4D97-AF65-F5344CB8AC3E}">
        <p14:creationId xmlns:p14="http://schemas.microsoft.com/office/powerpoint/2010/main" val="19031001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Inhaltsplatzhalt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56718" y="1125538"/>
            <a:ext cx="5159127" cy="5399087"/>
          </a:xfrm>
        </p:spPr>
      </p:pic>
      <p:sp>
        <p:nvSpPr>
          <p:cNvPr id="3" name="Titel 2"/>
          <p:cNvSpPr>
            <a:spLocks noGrp="1"/>
          </p:cNvSpPr>
          <p:nvPr>
            <p:ph type="title"/>
          </p:nvPr>
        </p:nvSpPr>
        <p:spPr/>
        <p:txBody>
          <a:bodyPr>
            <a:normAutofit fontScale="90000"/>
          </a:bodyPr>
          <a:lstStyle/>
          <a:p>
            <a:r>
              <a:rPr lang="de-DE" smtClean="0"/>
              <a:t>Blütenaufgabe</a:t>
            </a:r>
            <a:endParaRPr lang="de-DE" dirty="0"/>
          </a:p>
        </p:txBody>
      </p:sp>
    </p:spTree>
    <p:extLst>
      <p:ext uri="{BB962C8B-B14F-4D97-AF65-F5344CB8AC3E}">
        <p14:creationId xmlns:p14="http://schemas.microsoft.com/office/powerpoint/2010/main" val="7831860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normAutofit fontScale="70000" lnSpcReduction="20000"/>
          </a:bodyPr>
          <a:lstStyle/>
          <a:p>
            <a:pPr marL="342900" fontAlgn="auto">
              <a:spcBef>
                <a:spcPts val="0"/>
              </a:spcBef>
              <a:spcAft>
                <a:spcPts val="0"/>
              </a:spcAft>
              <a:buClr>
                <a:schemeClr val="tx2"/>
              </a:buClr>
            </a:pPr>
            <a:r>
              <a:rPr lang="de-DE" dirty="0" smtClean="0"/>
              <a:t>Überleitungshilfe: „Wir haben uns zu Beginn der Fortbildung die Frage gestellt, was sich </a:t>
            </a:r>
            <a:r>
              <a:rPr lang="de-DE" dirty="0" err="1" smtClean="0"/>
              <a:t>SuS</a:t>
            </a:r>
            <a:r>
              <a:rPr lang="de-DE" dirty="0" smtClean="0"/>
              <a:t> unter einem Term bzw. einer Variablen vorstellen sollen. Mit dem, was wir in den letzten zwei Stunden erarbeitet und besprochen haben, können wir nun unser Bild ergänzen und vielleicht Antworten auf unsere Eingangsfrage formulieren.“ [Ggf. Begriffe wie „Aktivitäten mit Termen“ oder „Variablenaspekte“ als Hilfe ergänzen.]</a:t>
            </a:r>
          </a:p>
          <a:p>
            <a:pPr marL="342900" fontAlgn="auto">
              <a:spcBef>
                <a:spcPts val="0"/>
              </a:spcBef>
              <a:spcAft>
                <a:spcPts val="0"/>
              </a:spcAft>
              <a:buClr>
                <a:schemeClr val="tx2"/>
              </a:buClr>
            </a:pPr>
            <a:r>
              <a:rPr lang="de-DE" dirty="0" smtClean="0"/>
              <a:t>Einstieg mit ICH-DU-WIR: Die TN ergänzen und </a:t>
            </a:r>
            <a:r>
              <a:rPr lang="de-DE" dirty="0" err="1" smtClean="0"/>
              <a:t>restrukturieren</a:t>
            </a:r>
            <a:r>
              <a:rPr lang="de-DE" dirty="0" smtClean="0"/>
              <a:t> ggf. mit Hilfe der vorgegebenen Begriffe das vorhandene Bild aus dem Einstieg.</a:t>
            </a:r>
          </a:p>
          <a:p>
            <a:pPr marL="743850" lvl="1" fontAlgn="auto">
              <a:spcBef>
                <a:spcPts val="0"/>
              </a:spcBef>
              <a:spcAft>
                <a:spcPts val="0"/>
              </a:spcAft>
              <a:buClr>
                <a:schemeClr val="tx2"/>
              </a:buClr>
            </a:pPr>
            <a:r>
              <a:rPr lang="de-DE" dirty="0" smtClean="0"/>
              <a:t>Ich: 5 Minuten</a:t>
            </a:r>
          </a:p>
          <a:p>
            <a:pPr marL="743850" lvl="1" fontAlgn="auto">
              <a:spcBef>
                <a:spcPts val="0"/>
              </a:spcBef>
              <a:spcAft>
                <a:spcPts val="0"/>
              </a:spcAft>
              <a:buClr>
                <a:schemeClr val="tx2"/>
              </a:buClr>
            </a:pPr>
            <a:r>
              <a:rPr lang="de-DE" dirty="0" smtClean="0"/>
              <a:t>Du: 10 Minuten [ergänzenden Auftrag beachten]</a:t>
            </a:r>
          </a:p>
          <a:p>
            <a:pPr marL="743850" lvl="1" fontAlgn="auto">
              <a:spcBef>
                <a:spcPts val="0"/>
              </a:spcBef>
              <a:spcAft>
                <a:spcPts val="0"/>
              </a:spcAft>
              <a:buClr>
                <a:schemeClr val="tx2"/>
              </a:buClr>
            </a:pPr>
            <a:r>
              <a:rPr lang="de-DE" dirty="0" smtClean="0"/>
              <a:t>Wir: 15 Minuten</a:t>
            </a:r>
          </a:p>
          <a:p>
            <a:pPr marL="342900" fontAlgn="auto">
              <a:spcBef>
                <a:spcPts val="0"/>
              </a:spcBef>
              <a:spcAft>
                <a:spcPts val="0"/>
              </a:spcAft>
              <a:buClr>
                <a:schemeClr val="tx2"/>
              </a:buClr>
            </a:pPr>
            <a:r>
              <a:rPr lang="de-DE" dirty="0" smtClean="0"/>
              <a:t>Am Ende der WIR-Phase sollten die TN Antworten auf die Eingangsfrage formulieren können. Dabei ist zu beachten, dass es nicht den einen Merksatz gibt, sondern viele Facetten, die durch mehrere Sätze zu beleuchten sind. Beispiele (hier nicht schülergerecht formuliert):</a:t>
            </a:r>
          </a:p>
          <a:p>
            <a:pPr lvl="1"/>
            <a:r>
              <a:rPr lang="de-DE" dirty="0"/>
              <a:t>Terme entstehen Schritt für Schritt aus zwei Teiltermen und einer Operation. Auch eine Zahl oder eine Variable stellt einen Term dar.</a:t>
            </a:r>
          </a:p>
          <a:p>
            <a:pPr lvl="1"/>
            <a:r>
              <a:rPr lang="de-DE" dirty="0"/>
              <a:t>Zahlenterme mit gleicher Struktur, die sich immer nur in einer Zahl </a:t>
            </a:r>
            <a:r>
              <a:rPr lang="de-DE" dirty="0" smtClean="0"/>
              <a:t>unterscheiden, </a:t>
            </a:r>
            <a:r>
              <a:rPr lang="de-DE" dirty="0"/>
              <a:t>können zu einem Variablenterm </a:t>
            </a:r>
            <a:r>
              <a:rPr lang="de-DE" dirty="0" smtClean="0"/>
              <a:t>zusammengefasst /generalisiert </a:t>
            </a:r>
            <a:r>
              <a:rPr lang="de-DE" dirty="0"/>
              <a:t>werden</a:t>
            </a:r>
            <a:r>
              <a:rPr lang="de-DE" dirty="0" smtClean="0"/>
              <a:t>.</a:t>
            </a:r>
          </a:p>
          <a:p>
            <a:pPr lvl="1"/>
            <a:r>
              <a:rPr lang="de-DE" dirty="0" smtClean="0"/>
              <a:t>Mit Termen kann man Sachverhalte beschreiben, Situationen erkunden, kommunizieren, argumentieren und Probleme lösen. Als Werkzeug dient dabei die </a:t>
            </a:r>
            <a:r>
              <a:rPr lang="de-DE" dirty="0" err="1" smtClean="0"/>
              <a:t>Termumformung</a:t>
            </a:r>
            <a:r>
              <a:rPr lang="de-DE" dirty="0" smtClean="0"/>
              <a:t>.</a:t>
            </a:r>
            <a:endParaRPr lang="de-DE" dirty="0"/>
          </a:p>
          <a:p>
            <a:pPr lvl="1"/>
            <a:r>
              <a:rPr lang="de-DE" dirty="0">
                <a:latin typeface="Calibri" charset="0"/>
                <a:ea typeface="Calibri" charset="0"/>
                <a:cs typeface="Calibri" charset="0"/>
              </a:rPr>
              <a:t>Variablen sind generalisierte Zahlen mit bestimmten Bedingungen, die vom Kontext abhängen</a:t>
            </a:r>
            <a:r>
              <a:rPr lang="de-DE" dirty="0" smtClean="0">
                <a:latin typeface="Calibri" charset="0"/>
                <a:ea typeface="Calibri" charset="0"/>
                <a:cs typeface="Calibri" charset="0"/>
              </a:rPr>
              <a:t>! Ihr </a:t>
            </a:r>
            <a:r>
              <a:rPr lang="de-DE" dirty="0">
                <a:latin typeface="Calibri" charset="0"/>
                <a:ea typeface="Calibri" charset="0"/>
                <a:cs typeface="Calibri" charset="0"/>
              </a:rPr>
              <a:t>Definitionsbereich gibt an, welche Zahlen mit Hilfe einer Variablen zusammengefasst worden sind</a:t>
            </a:r>
            <a:r>
              <a:rPr lang="de-DE" dirty="0" smtClean="0">
                <a:latin typeface="Calibri" charset="0"/>
                <a:ea typeface="Calibri" charset="0"/>
                <a:cs typeface="Calibri" charset="0"/>
              </a:rPr>
              <a:t>.</a:t>
            </a:r>
          </a:p>
          <a:p>
            <a:pPr lvl="1"/>
            <a:r>
              <a:rPr lang="de-DE" dirty="0" smtClean="0">
                <a:latin typeface="Calibri" charset="0"/>
                <a:ea typeface="Calibri" charset="0"/>
                <a:cs typeface="Calibri" charset="0"/>
              </a:rPr>
              <a:t>Für Variablen dürfen Zahlen aus dem Definitionsbereich eingesetzt werden.</a:t>
            </a:r>
          </a:p>
          <a:p>
            <a:pPr lvl="1"/>
            <a:r>
              <a:rPr lang="de-DE" dirty="0" smtClean="0">
                <a:latin typeface="Calibri" charset="0"/>
                <a:ea typeface="Calibri" charset="0"/>
                <a:cs typeface="Calibri" charset="0"/>
              </a:rPr>
              <a:t>Variablen und Terme sind eigene Denkobjekte, mit denen operiert werden kann.</a:t>
            </a:r>
          </a:p>
          <a:p>
            <a:r>
              <a:rPr lang="de-DE" dirty="0" smtClean="0">
                <a:latin typeface="Calibri" charset="0"/>
                <a:ea typeface="Calibri" charset="0"/>
                <a:cs typeface="Calibri" charset="0"/>
              </a:rPr>
              <a:t>Werden nicht alle Aspekte (formale mathematische Definition, Darstellungsweisen, Deutung von Variablen, Aktivitäten mit Termen) von den TN erfasst, kann die erste Folie nach dem Arbeitsauftrag als Vergleichsobjekt (Mindmap Term des Autors) oder ein eigenes Mindmap eingesetzt werden, um über Gemeinsamkeiten und Unterschiede zu reflektieren. </a:t>
            </a:r>
          </a:p>
          <a:p>
            <a:pPr lvl="1"/>
            <a:endParaRPr lang="de-DE" dirty="0"/>
          </a:p>
        </p:txBody>
      </p:sp>
      <p:sp>
        <p:nvSpPr>
          <p:cNvPr id="3" name="Titel 2"/>
          <p:cNvSpPr>
            <a:spLocks noGrp="1"/>
          </p:cNvSpPr>
          <p:nvPr>
            <p:ph type="title"/>
          </p:nvPr>
        </p:nvSpPr>
        <p:spPr/>
        <p:txBody>
          <a:bodyPr>
            <a:normAutofit fontScale="90000"/>
          </a:bodyPr>
          <a:lstStyle/>
          <a:p>
            <a:r>
              <a:rPr lang="de-DE" dirty="0" smtClean="0"/>
              <a:t>Gemeinsame Reflexion [30–45 min]</a:t>
            </a:r>
            <a:endParaRPr lang="de-DE" dirty="0"/>
          </a:p>
        </p:txBody>
      </p:sp>
    </p:spTree>
    <p:extLst>
      <p:ext uri="{BB962C8B-B14F-4D97-AF65-F5344CB8AC3E}">
        <p14:creationId xmlns:p14="http://schemas.microsoft.com/office/powerpoint/2010/main" val="3107275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eck 8"/>
          <p:cNvSpPr/>
          <p:nvPr/>
        </p:nvSpPr>
        <p:spPr bwMode="auto">
          <a:xfrm>
            <a:off x="-252536" y="4797152"/>
            <a:ext cx="9073008" cy="1152128"/>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2" name="Textplatzhalter 1"/>
          <p:cNvSpPr>
            <a:spLocks noGrp="1"/>
          </p:cNvSpPr>
          <p:nvPr>
            <p:ph type="body" sz="quarter" idx="18"/>
          </p:nvPr>
        </p:nvSpPr>
        <p:spPr/>
        <p:txBody>
          <a:bodyPr/>
          <a:lstStyle/>
          <a:p>
            <a:endParaRPr lang="de-DE"/>
          </a:p>
        </p:txBody>
      </p:sp>
      <p:sp>
        <p:nvSpPr>
          <p:cNvPr id="5" name="Titel 4"/>
          <p:cNvSpPr>
            <a:spLocks noGrp="1"/>
          </p:cNvSpPr>
          <p:nvPr>
            <p:ph type="title"/>
          </p:nvPr>
        </p:nvSpPr>
        <p:spPr/>
        <p:txBody>
          <a:bodyPr>
            <a:normAutofit fontScale="90000"/>
          </a:bodyPr>
          <a:lstStyle/>
          <a:p>
            <a:r>
              <a:rPr lang="de-DE" dirty="0" smtClean="0"/>
              <a:t>Gliederung Baustein 1: </a:t>
            </a:r>
            <a:r>
              <a:rPr lang="de-DE" dirty="0"/>
              <a:t>Was sollen sich Schülerinnen und Schüler unter einem Variablenterm vorstellen?</a:t>
            </a:r>
            <a:br>
              <a:rPr lang="de-DE" dirty="0"/>
            </a:br>
            <a:endParaRPr lang="de-DE" dirty="0"/>
          </a:p>
        </p:txBody>
      </p:sp>
      <p:sp>
        <p:nvSpPr>
          <p:cNvPr id="6" name="Inhaltsplatzhalter 5"/>
          <p:cNvSpPr>
            <a:spLocks noGrp="1"/>
          </p:cNvSpPr>
          <p:nvPr>
            <p:ph idx="1"/>
          </p:nvPr>
        </p:nvSpPr>
        <p:spPr/>
        <p:txBody>
          <a:bodyPr/>
          <a:lstStyle/>
          <a:p>
            <a:pPr marL="514350" indent="-514350">
              <a:buFont typeface="+mj-lt"/>
              <a:buAutoNum type="arabicPeriod"/>
            </a:pPr>
            <a:r>
              <a:rPr lang="de-DE" sz="2500" dirty="0" err="1" smtClean="0">
                <a:solidFill>
                  <a:schemeClr val="accent6"/>
                </a:solidFill>
              </a:rPr>
              <a:t>Algebraunterricht</a:t>
            </a:r>
            <a:r>
              <a:rPr lang="de-DE" sz="2500" dirty="0" smtClean="0">
                <a:solidFill>
                  <a:schemeClr val="accent6"/>
                </a:solidFill>
              </a:rPr>
              <a:t> der Sekundarstufe I – Anlage, Ziele und wichtige Aktivitäten für </a:t>
            </a:r>
            <a:r>
              <a:rPr lang="de-DE" sz="2500" dirty="0" err="1" smtClean="0">
                <a:solidFill>
                  <a:schemeClr val="accent6"/>
                </a:solidFill>
              </a:rPr>
              <a:t>SuS</a:t>
            </a:r>
            <a:endParaRPr lang="de-DE" sz="2500" dirty="0" smtClean="0">
              <a:solidFill>
                <a:schemeClr val="accent6"/>
              </a:solidFill>
            </a:endParaRPr>
          </a:p>
          <a:p>
            <a:pPr marL="514350" indent="-514350">
              <a:buFont typeface="+mj-lt"/>
              <a:buAutoNum type="arabicPeriod"/>
            </a:pPr>
            <a:r>
              <a:rPr lang="de-DE" sz="2500" dirty="0" smtClean="0"/>
              <a:t>Schwerpunkt Terme: Vom Zahlenterm zum Variablenterm</a:t>
            </a:r>
          </a:p>
          <a:p>
            <a:pPr marL="514350" indent="-514350">
              <a:buFont typeface="+mj-lt"/>
              <a:buAutoNum type="arabicPeriod"/>
            </a:pPr>
            <a:r>
              <a:rPr lang="de-DE" sz="2500" dirty="0" smtClean="0"/>
              <a:t>Schwerpunkt Variable: Mit Variablen generalisieren</a:t>
            </a:r>
          </a:p>
          <a:p>
            <a:pPr marL="514350" indent="-514350">
              <a:buFont typeface="+mj-lt"/>
              <a:buAutoNum type="arabicPeriod"/>
            </a:pPr>
            <a:r>
              <a:rPr lang="de-DE" sz="2500" dirty="0" smtClean="0"/>
              <a:t>Aktivitäten mit Termen</a:t>
            </a:r>
          </a:p>
          <a:p>
            <a:pPr marL="514350" indent="-514350">
              <a:buFont typeface="+mj-lt"/>
              <a:buAutoNum type="arabicPeriod"/>
            </a:pPr>
            <a:r>
              <a:rPr lang="de-DE" sz="2500" dirty="0" smtClean="0"/>
              <a:t>Arbeitsphase: Aktivitäten zu Termen und Variablen</a:t>
            </a:r>
          </a:p>
          <a:p>
            <a:pPr marL="514350" indent="-514350">
              <a:buFont typeface="+mj-lt"/>
              <a:buAutoNum type="arabicPeriod"/>
            </a:pPr>
            <a:r>
              <a:rPr lang="de-DE" sz="2500" dirty="0" smtClean="0">
                <a:solidFill>
                  <a:schemeClr val="tx2"/>
                </a:solidFill>
              </a:rPr>
              <a:t>Gemeinsame Reflexion: </a:t>
            </a:r>
            <a:r>
              <a:rPr lang="de-DE" sz="2500" dirty="0">
                <a:solidFill>
                  <a:schemeClr val="tx2"/>
                </a:solidFill>
              </a:rPr>
              <a:t>Was sollen sich Schülerinnen und Schüler unter einem Variablenterm vorstellen</a:t>
            </a:r>
            <a:r>
              <a:rPr lang="de-DE" sz="2500" dirty="0" smtClean="0">
                <a:solidFill>
                  <a:schemeClr val="tx2"/>
                </a:solidFill>
              </a:rPr>
              <a:t>?</a:t>
            </a:r>
          </a:p>
          <a:p>
            <a:pPr marL="514350" indent="-514350">
              <a:buFont typeface="+mj-lt"/>
              <a:buAutoNum type="arabicPeriod"/>
            </a:pPr>
            <a:endParaRPr lang="de-DE" dirty="0" smtClean="0"/>
          </a:p>
        </p:txBody>
      </p:sp>
    </p:spTree>
    <p:extLst>
      <p:ext uri="{BB962C8B-B14F-4D97-AF65-F5344CB8AC3E}">
        <p14:creationId xmlns:p14="http://schemas.microsoft.com/office/powerpoint/2010/main" val="12882478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323528" y="2404534"/>
            <a:ext cx="9073008" cy="3616754"/>
          </a:xfrm>
          <a:prstGeom prst="rect">
            <a:avLst/>
          </a:prstGeom>
          <a:solidFill>
            <a:schemeClr val="accent1">
              <a:alpha val="25000"/>
            </a:schemeClr>
          </a:solidFill>
        </p:spPr>
        <p:txBody>
          <a:bodyPr wrap="square" rtlCol="0" anchor="ctr" anchorCtr="1">
            <a:noAutofit/>
          </a:bodyPr>
          <a:lstStyle/>
          <a:p>
            <a:endParaRPr lang="de-DE" sz="1600" kern="0" dirty="0"/>
          </a:p>
        </p:txBody>
      </p:sp>
      <p:sp>
        <p:nvSpPr>
          <p:cNvPr id="3" name="Inhaltsplatzhalter 2"/>
          <p:cNvSpPr>
            <a:spLocks noGrp="1"/>
          </p:cNvSpPr>
          <p:nvPr>
            <p:ph idx="1"/>
          </p:nvPr>
        </p:nvSpPr>
        <p:spPr/>
        <p:txBody>
          <a:bodyPr/>
          <a:lstStyle/>
          <a:p>
            <a:endParaRPr lang="de-DE" dirty="0" smtClean="0"/>
          </a:p>
          <a:p>
            <a:endParaRPr lang="de-DE" dirty="0" smtClean="0"/>
          </a:p>
          <a:p>
            <a:endParaRPr lang="de-DE" dirty="0" smtClean="0"/>
          </a:p>
          <a:p>
            <a:r>
              <a:rPr lang="de-DE" dirty="0" smtClean="0"/>
              <a:t>ICH: Überlegen Sie, wie Sie welche Begriffe oder Vorstellungen Sie unserem Bild aus der Kartenabfrage hinzufügen würden. Überlegen Sie weiterhin, ob und wie Sie das Bild umgestalten würden. </a:t>
            </a:r>
          </a:p>
          <a:p>
            <a:r>
              <a:rPr lang="de-DE" dirty="0" smtClean="0"/>
              <a:t>DU: Stellen Sie einander ihre Änderungsvorschläge vor und erarbeiten Sie gemeinsam ein neues Bild. Überlegen Sie anschließend, welche Antworten Sie jetzt auf die Frage geben würden, was sich </a:t>
            </a:r>
            <a:r>
              <a:rPr lang="de-DE" dirty="0" err="1" smtClean="0"/>
              <a:t>SuS</a:t>
            </a:r>
            <a:r>
              <a:rPr lang="de-DE" dirty="0" smtClean="0"/>
              <a:t> unter einem Term und unter einer Variable vorstellen sollen.</a:t>
            </a:r>
          </a:p>
          <a:p>
            <a:r>
              <a:rPr lang="de-DE" dirty="0" smtClean="0"/>
              <a:t>WIR erarbeiten gemeinsam ein neues Bild und sammeln Antworten auf die Frage, was sich </a:t>
            </a:r>
            <a:r>
              <a:rPr lang="de-DE" dirty="0" err="1" smtClean="0"/>
              <a:t>SuS</a:t>
            </a:r>
            <a:r>
              <a:rPr lang="de-DE" dirty="0"/>
              <a:t> unter einem Term und unter einer Variable vorstellen sollen.</a:t>
            </a:r>
          </a:p>
        </p:txBody>
      </p:sp>
      <p:sp>
        <p:nvSpPr>
          <p:cNvPr id="2" name="Titel 1"/>
          <p:cNvSpPr>
            <a:spLocks noGrp="1"/>
          </p:cNvSpPr>
          <p:nvPr>
            <p:ph type="title"/>
          </p:nvPr>
        </p:nvSpPr>
        <p:spPr/>
        <p:txBody>
          <a:bodyPr>
            <a:normAutofit fontScale="90000"/>
          </a:bodyPr>
          <a:lstStyle/>
          <a:p>
            <a:pPr algn="ctr"/>
            <a:r>
              <a:rPr lang="de-DE" dirty="0" smtClean="0"/>
              <a:t>Gemeinsame Reflexion</a:t>
            </a:r>
            <a:endParaRPr lang="de-DE" dirty="0"/>
          </a:p>
        </p:txBody>
      </p:sp>
      <p:sp>
        <p:nvSpPr>
          <p:cNvPr id="5" name="Abgerundetes Rechteck 4"/>
          <p:cNvSpPr/>
          <p:nvPr/>
        </p:nvSpPr>
        <p:spPr bwMode="auto">
          <a:xfrm>
            <a:off x="107504" y="1772816"/>
            <a:ext cx="2736304" cy="720080"/>
          </a:xfrm>
          <a:prstGeom prst="roundRect">
            <a:avLst/>
          </a:prstGeom>
          <a:solidFill>
            <a:schemeClr val="accent1">
              <a:alpha val="7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algn="ctr"/>
            <a:r>
              <a:rPr lang="de-DE" sz="1800" b="1" dirty="0" smtClean="0">
                <a:latin typeface="Calibri"/>
                <a:cs typeface="Calibri"/>
              </a:rPr>
              <a:t>ICH-DU-WIR</a:t>
            </a:r>
            <a:endParaRPr lang="de-DE" sz="1800" b="1" dirty="0">
              <a:latin typeface="Calibri"/>
              <a:cs typeface="Calibri"/>
            </a:endParaRPr>
          </a:p>
        </p:txBody>
      </p:sp>
    </p:spTree>
    <p:extLst>
      <p:ext uri="{BB962C8B-B14F-4D97-AF65-F5344CB8AC3E}">
        <p14:creationId xmlns:p14="http://schemas.microsoft.com/office/powerpoint/2010/main" val="17063014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7"/>
          </p:nvPr>
        </p:nvSpPr>
        <p:spPr/>
        <p:txBody>
          <a:bodyPr/>
          <a:lstStyle/>
          <a:p>
            <a:pPr algn="ctr"/>
            <a:r>
              <a:rPr lang="de-DE" dirty="0" smtClean="0"/>
              <a:t>Themenfolge der Schulbuchreihe </a:t>
            </a:r>
            <a:r>
              <a:rPr lang="de-DE" i="1" dirty="0" smtClean="0"/>
              <a:t>mathewerkstatt</a:t>
            </a:r>
            <a:endParaRPr lang="de-DE" i="1" dirty="0"/>
          </a:p>
        </p:txBody>
      </p:sp>
      <p:sp>
        <p:nvSpPr>
          <p:cNvPr id="5" name="Titel 4"/>
          <p:cNvSpPr>
            <a:spLocks noGrp="1"/>
          </p:cNvSpPr>
          <p:nvPr>
            <p:ph type="title"/>
          </p:nvPr>
        </p:nvSpPr>
        <p:spPr/>
        <p:txBody>
          <a:bodyPr>
            <a:normAutofit fontScale="90000"/>
          </a:bodyPr>
          <a:lstStyle/>
          <a:p>
            <a:pPr algn="ctr"/>
            <a:r>
              <a:rPr lang="de-DE" dirty="0" smtClean="0"/>
              <a:t>Algebra in der Sekundarstufe I</a:t>
            </a:r>
            <a:endParaRPr lang="de-DE" dirty="0"/>
          </a:p>
        </p:txBody>
      </p:sp>
      <p:pic>
        <p:nvPicPr>
          <p:cNvPr id="7" name="Inhaltsplatzhalt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20498" y="1514475"/>
            <a:ext cx="8231566" cy="5010150"/>
          </a:xfrm>
        </p:spPr>
      </p:pic>
      <p:sp>
        <p:nvSpPr>
          <p:cNvPr id="8" name="Textfeld 7"/>
          <p:cNvSpPr txBox="1"/>
          <p:nvPr/>
        </p:nvSpPr>
        <p:spPr>
          <a:xfrm>
            <a:off x="4355976" y="5877272"/>
            <a:ext cx="2016224" cy="648072"/>
          </a:xfrm>
          <a:prstGeom prst="rect">
            <a:avLst/>
          </a:prstGeom>
          <a:solidFill>
            <a:schemeClr val="accent1">
              <a:alpha val="75000"/>
            </a:schemeClr>
          </a:solidFill>
        </p:spPr>
        <p:txBody>
          <a:bodyPr wrap="square" rtlCol="0" anchor="ctr" anchorCtr="1">
            <a:noAutofit/>
          </a:bodyPr>
          <a:lstStyle/>
          <a:p>
            <a:pPr algn="ctr"/>
            <a:r>
              <a:rPr lang="de-DE" sz="1600" dirty="0" smtClean="0">
                <a:latin typeface="Calibri" charset="0"/>
                <a:ea typeface="Calibri" charset="0"/>
                <a:cs typeface="Calibri" charset="0"/>
              </a:rPr>
              <a:t>Einführung von Termen und Variablen</a:t>
            </a:r>
            <a:endParaRPr lang="de-DE" sz="1600" dirty="0">
              <a:latin typeface="Calibri" charset="0"/>
              <a:ea typeface="Calibri" charset="0"/>
              <a:cs typeface="Calibri" charset="0"/>
            </a:endParaRPr>
          </a:p>
        </p:txBody>
      </p:sp>
      <p:sp>
        <p:nvSpPr>
          <p:cNvPr id="3" name="Geschweifte Klammer links 2"/>
          <p:cNvSpPr/>
          <p:nvPr/>
        </p:nvSpPr>
        <p:spPr bwMode="auto">
          <a:xfrm rot="16200000">
            <a:off x="5256076" y="4689140"/>
            <a:ext cx="216024" cy="2016224"/>
          </a:xfrm>
          <a:prstGeom prst="lef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4" name="Textfeld 3"/>
          <p:cNvSpPr txBox="1"/>
          <p:nvPr/>
        </p:nvSpPr>
        <p:spPr>
          <a:xfrm>
            <a:off x="32172" y="6093296"/>
            <a:ext cx="2160240" cy="707886"/>
          </a:xfrm>
          <a:prstGeom prst="rect">
            <a:avLst/>
          </a:prstGeom>
          <a:noFill/>
        </p:spPr>
        <p:txBody>
          <a:bodyPr wrap="square" rtlCol="0">
            <a:spAutoFit/>
          </a:bodyPr>
          <a:lstStyle/>
          <a:p>
            <a:r>
              <a:rPr lang="de-DE" sz="1000" dirty="0" smtClean="0">
                <a:latin typeface="Calibri" charset="0"/>
                <a:ea typeface="Calibri" charset="0"/>
                <a:cs typeface="Calibri" charset="0"/>
              </a:rPr>
              <a:t>Themenfolge entnommen aus:</a:t>
            </a:r>
          </a:p>
          <a:p>
            <a:r>
              <a:rPr lang="de-DE" sz="1000" dirty="0" smtClean="0">
                <a:latin typeface="Calibri" charset="0"/>
                <a:ea typeface="Calibri" charset="0"/>
                <a:cs typeface="Calibri" charset="0"/>
              </a:rPr>
              <a:t>Barzel, 2012</a:t>
            </a:r>
          </a:p>
          <a:p>
            <a:r>
              <a:rPr lang="de-DE" sz="1000" dirty="0" smtClean="0">
                <a:latin typeface="Calibri" charset="0"/>
                <a:ea typeface="Calibri" charset="0"/>
                <a:cs typeface="Calibri" charset="0"/>
              </a:rPr>
              <a:t>Prediger, </a:t>
            </a:r>
            <a:r>
              <a:rPr lang="de-DE" sz="1000" dirty="0" err="1">
                <a:latin typeface="Calibri" charset="0"/>
                <a:ea typeface="Calibri" charset="0"/>
                <a:cs typeface="Calibri" charset="0"/>
              </a:rPr>
              <a:t>Marxer</a:t>
            </a:r>
            <a:r>
              <a:rPr lang="de-DE" sz="1000" dirty="0">
                <a:latin typeface="Calibri" charset="0"/>
                <a:ea typeface="Calibri" charset="0"/>
                <a:cs typeface="Calibri" charset="0"/>
              </a:rPr>
              <a:t>, </a:t>
            </a:r>
            <a:r>
              <a:rPr lang="de-DE" sz="1000" dirty="0" smtClean="0">
                <a:latin typeface="Calibri" charset="0"/>
                <a:ea typeface="Calibri" charset="0"/>
                <a:cs typeface="Calibri" charset="0"/>
              </a:rPr>
              <a:t>2014</a:t>
            </a:r>
          </a:p>
          <a:p>
            <a:r>
              <a:rPr lang="de-DE" sz="1000" dirty="0" smtClean="0">
                <a:latin typeface="Calibri" charset="0"/>
                <a:ea typeface="Calibri" charset="0"/>
                <a:cs typeface="Calibri" charset="0"/>
              </a:rPr>
              <a:t>Prediger, </a:t>
            </a:r>
            <a:r>
              <a:rPr lang="de-DE" sz="1000" dirty="0" err="1" smtClean="0">
                <a:latin typeface="Calibri" charset="0"/>
                <a:ea typeface="Calibri" charset="0"/>
                <a:cs typeface="Calibri" charset="0"/>
              </a:rPr>
              <a:t>Zwetzschler</a:t>
            </a:r>
            <a:r>
              <a:rPr lang="de-DE" sz="1000" dirty="0" smtClean="0">
                <a:latin typeface="Calibri" charset="0"/>
                <a:ea typeface="Calibri" charset="0"/>
                <a:cs typeface="Calibri" charset="0"/>
              </a:rPr>
              <a:t>, Schmidt, 2015</a:t>
            </a:r>
            <a:endParaRPr lang="de-DE" sz="1000" dirty="0">
              <a:latin typeface="Calibri" charset="0"/>
              <a:ea typeface="Calibri" charset="0"/>
              <a:cs typeface="Calibri" charset="0"/>
            </a:endParaRPr>
          </a:p>
        </p:txBody>
      </p:sp>
    </p:spTree>
    <p:extLst>
      <p:ext uri="{BB962C8B-B14F-4D97-AF65-F5344CB8AC3E}">
        <p14:creationId xmlns:p14="http://schemas.microsoft.com/office/powerpoint/2010/main" val="1907951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fontScale="90000"/>
          </a:bodyPr>
          <a:lstStyle/>
          <a:p>
            <a:r>
              <a:rPr lang="de-DE" dirty="0" smtClean="0"/>
              <a:t>Mindmap: Terme des Autors</a:t>
            </a:r>
            <a:endParaRPr lang="de-DE" dirty="0"/>
          </a:p>
        </p:txBody>
      </p:sp>
      <p:sp>
        <p:nvSpPr>
          <p:cNvPr id="6" name="Textfeld 5"/>
          <p:cNvSpPr txBox="1"/>
          <p:nvPr/>
        </p:nvSpPr>
        <p:spPr>
          <a:xfrm>
            <a:off x="3275856" y="5910365"/>
            <a:ext cx="5868144" cy="800577"/>
          </a:xfrm>
          <a:prstGeom prst="rect">
            <a:avLst/>
          </a:prstGeom>
          <a:solidFill>
            <a:schemeClr val="accent1">
              <a:alpha val="25000"/>
            </a:schemeClr>
          </a:solidFill>
        </p:spPr>
        <p:txBody>
          <a:bodyPr wrap="square" rtlCol="0" anchor="ctr" anchorCtr="1">
            <a:noAutofit/>
          </a:bodyPr>
          <a:lstStyle/>
          <a:p>
            <a:r>
              <a:rPr lang="de-DE" sz="1800" kern="0" dirty="0">
                <a:latin typeface="Calibri" charset="0"/>
                <a:ea typeface="Calibri" charset="0"/>
                <a:cs typeface="Calibri" charset="0"/>
              </a:rPr>
              <a:t>Welche Gemeinsamkeiten </a:t>
            </a:r>
            <a:r>
              <a:rPr lang="de-DE" sz="1800" kern="0" dirty="0" smtClean="0">
                <a:latin typeface="Calibri" charset="0"/>
                <a:ea typeface="Calibri" charset="0"/>
                <a:cs typeface="Calibri" charset="0"/>
              </a:rPr>
              <a:t>und/oder Unterschiede sehen </a:t>
            </a:r>
          </a:p>
          <a:p>
            <a:r>
              <a:rPr lang="de-DE" sz="1800" kern="0" dirty="0" smtClean="0">
                <a:latin typeface="Calibri" charset="0"/>
                <a:ea typeface="Calibri" charset="0"/>
                <a:cs typeface="Calibri" charset="0"/>
              </a:rPr>
              <a:t>Sie </a:t>
            </a:r>
            <a:r>
              <a:rPr lang="de-DE" sz="1800" kern="0" dirty="0">
                <a:latin typeface="Calibri" charset="0"/>
                <a:ea typeface="Calibri" charset="0"/>
                <a:cs typeface="Calibri" charset="0"/>
              </a:rPr>
              <a:t>zwischen </a:t>
            </a:r>
            <a:r>
              <a:rPr lang="de-DE" sz="1800" kern="0" dirty="0" smtClean="0">
                <a:latin typeface="Calibri" charset="0"/>
                <a:ea typeface="Calibri" charset="0"/>
                <a:cs typeface="Calibri" charset="0"/>
              </a:rPr>
              <a:t>Ihrem Bild und der Mindmap des Autors?</a:t>
            </a:r>
            <a:endParaRPr lang="de-DE" sz="1800" kern="0" dirty="0">
              <a:latin typeface="Calibri" charset="0"/>
              <a:ea typeface="Calibri" charset="0"/>
              <a:cs typeface="Calibri" charset="0"/>
            </a:endParaRPr>
          </a:p>
        </p:txBody>
      </p:sp>
      <p:sp>
        <p:nvSpPr>
          <p:cNvPr id="7" name="Abgerundetes Rechteck 6"/>
          <p:cNvSpPr/>
          <p:nvPr/>
        </p:nvSpPr>
        <p:spPr bwMode="auto">
          <a:xfrm>
            <a:off x="6348812" y="5288300"/>
            <a:ext cx="2736304" cy="720080"/>
          </a:xfrm>
          <a:prstGeom prst="roundRect">
            <a:avLst/>
          </a:prstGeom>
          <a:solidFill>
            <a:schemeClr val="accent1">
              <a:alpha val="7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algn="ctr"/>
            <a:r>
              <a:rPr lang="de-DE" sz="1800" b="1" dirty="0" smtClean="0">
                <a:latin typeface="Calibri"/>
                <a:cs typeface="Calibri"/>
              </a:rPr>
              <a:t>Überlegen Sie!</a:t>
            </a:r>
            <a:endParaRPr lang="de-DE" sz="1800" b="1" dirty="0">
              <a:latin typeface="Calibri"/>
              <a:cs typeface="Calibri"/>
            </a:endParaRPr>
          </a:p>
        </p:txBody>
      </p:sp>
      <p:pic>
        <p:nvPicPr>
          <p:cNvPr id="8" name="Inhaltsplatzhalter 8"/>
          <p:cNvPicPr>
            <a:picLocks noChangeAspect="1"/>
          </p:cNvPicPr>
          <p:nvPr/>
        </p:nvPicPr>
        <p:blipFill rotWithShape="1">
          <a:blip r:embed="rId3">
            <a:extLst>
              <a:ext uri="{28A0092B-C50C-407E-A947-70E740481C1C}">
                <a14:useLocalDpi xmlns:a14="http://schemas.microsoft.com/office/drawing/2010/main" val="0"/>
              </a:ext>
            </a:extLst>
          </a:blip>
          <a:srcRect l="9984" r="13211"/>
          <a:stretch/>
        </p:blipFill>
        <p:spPr bwMode="auto">
          <a:xfrm>
            <a:off x="-36512" y="1909171"/>
            <a:ext cx="9144000" cy="3176013"/>
          </a:xfrm>
          <a:prstGeom prst="rect">
            <a:avLst/>
          </a:prstGeom>
          <a:noFill/>
          <a:ln w="9525">
            <a:noFill/>
            <a:miter lim="800000"/>
            <a:headEnd/>
            <a:tailEnd/>
          </a:ln>
        </p:spPr>
      </p:pic>
    </p:spTree>
    <p:extLst>
      <p:ext uri="{BB962C8B-B14F-4D97-AF65-F5344CB8AC3E}">
        <p14:creationId xmlns:p14="http://schemas.microsoft.com/office/powerpoint/2010/main" val="1936070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normAutofit/>
          </a:bodyPr>
          <a:lstStyle/>
          <a:p>
            <a:pPr marL="342900" fontAlgn="auto">
              <a:spcBef>
                <a:spcPts val="0"/>
              </a:spcBef>
              <a:spcAft>
                <a:spcPts val="0"/>
              </a:spcAft>
              <a:buClr>
                <a:schemeClr val="tx2"/>
              </a:buClr>
            </a:pPr>
            <a:r>
              <a:rPr lang="de-DE" dirty="0"/>
              <a:t>o</a:t>
            </a:r>
            <a:r>
              <a:rPr lang="de-DE" dirty="0" smtClean="0"/>
              <a:t>ptionaler Abschluss mit Rückblick und Ausblick aus Sicht der Fortbildenden</a:t>
            </a:r>
          </a:p>
          <a:p>
            <a:pPr marL="342900" fontAlgn="auto">
              <a:spcBef>
                <a:spcPts val="0"/>
              </a:spcBef>
              <a:spcAft>
                <a:spcPts val="0"/>
              </a:spcAft>
              <a:buClr>
                <a:schemeClr val="tx2"/>
              </a:buClr>
            </a:pPr>
            <a:r>
              <a:rPr lang="de-DE" dirty="0" smtClean="0">
                <a:latin typeface="Calibri" charset="0"/>
                <a:ea typeface="Calibri" charset="0"/>
                <a:cs typeface="Calibri" charset="0"/>
              </a:rPr>
              <a:t>Blitzlicht als Rückmeldung durch TN</a:t>
            </a:r>
          </a:p>
          <a:p>
            <a:pPr lvl="1"/>
            <a:endParaRPr lang="de-DE" dirty="0"/>
          </a:p>
        </p:txBody>
      </p:sp>
      <p:sp>
        <p:nvSpPr>
          <p:cNvPr id="3" name="Titel 2"/>
          <p:cNvSpPr>
            <a:spLocks noGrp="1"/>
          </p:cNvSpPr>
          <p:nvPr>
            <p:ph type="title"/>
          </p:nvPr>
        </p:nvSpPr>
        <p:spPr/>
        <p:txBody>
          <a:bodyPr>
            <a:normAutofit fontScale="90000"/>
          </a:bodyPr>
          <a:lstStyle/>
          <a:p>
            <a:r>
              <a:rPr lang="de-DE" dirty="0" smtClean="0"/>
              <a:t>Abschluss, falls Baustein 2 oder 3 nicht direkt anschließen </a:t>
            </a:r>
            <a:endParaRPr lang="de-DE" dirty="0"/>
          </a:p>
        </p:txBody>
      </p:sp>
    </p:spTree>
    <p:extLst>
      <p:ext uri="{BB962C8B-B14F-4D97-AF65-F5344CB8AC3E}">
        <p14:creationId xmlns:p14="http://schemas.microsoft.com/office/powerpoint/2010/main" val="16630393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457200" indent="-457200"/>
            <a:r>
              <a:rPr lang="de-DE" dirty="0" smtClean="0"/>
              <a:t>Rückblick:</a:t>
            </a:r>
          </a:p>
          <a:p>
            <a:pPr marL="457200" indent="-457200"/>
            <a:endParaRPr lang="de-DE" dirty="0"/>
          </a:p>
          <a:p>
            <a:pPr marL="457200" indent="-457200"/>
            <a:endParaRPr lang="de-DE" dirty="0" smtClean="0"/>
          </a:p>
          <a:p>
            <a:pPr marL="457200" indent="-457200"/>
            <a:endParaRPr lang="de-DE" dirty="0" smtClean="0"/>
          </a:p>
          <a:p>
            <a:pPr marL="457200" indent="-457200"/>
            <a:r>
              <a:rPr lang="de-DE" dirty="0" smtClean="0"/>
              <a:t>Ausblick:</a:t>
            </a:r>
          </a:p>
          <a:p>
            <a:pPr marL="0" indent="0">
              <a:buNone/>
            </a:pPr>
            <a:endParaRPr lang="de-DE" dirty="0" smtClean="0"/>
          </a:p>
          <a:p>
            <a:pPr marL="457200" indent="-457200"/>
            <a:endParaRPr lang="de-DE" dirty="0" smtClean="0"/>
          </a:p>
          <a:p>
            <a:pPr marL="457200" indent="-457200"/>
            <a:endParaRPr lang="de-DE" dirty="0"/>
          </a:p>
          <a:p>
            <a:pPr marL="457200" indent="-457200"/>
            <a:r>
              <a:rPr lang="de-DE" sz="2400" b="1" dirty="0" smtClean="0">
                <a:solidFill>
                  <a:schemeClr val="tx2"/>
                </a:solidFill>
              </a:rPr>
              <a:t>Baustein 2 | Klassen 1–6</a:t>
            </a:r>
            <a:r>
              <a:rPr lang="de-DE" sz="2400" b="1" dirty="0">
                <a:solidFill>
                  <a:schemeClr val="tx2"/>
                </a:solidFill>
              </a:rPr>
              <a:t>: </a:t>
            </a:r>
            <a:r>
              <a:rPr lang="de-DE" sz="2200" dirty="0"/>
              <a:t>Wie werden Terme und Variablen vorbereitet?</a:t>
            </a:r>
          </a:p>
          <a:p>
            <a:pPr marL="457200" indent="-457200"/>
            <a:r>
              <a:rPr lang="de-DE" sz="2400" b="1" dirty="0" smtClean="0">
                <a:solidFill>
                  <a:schemeClr val="tx2"/>
                </a:solidFill>
              </a:rPr>
              <a:t>Baustein 3 | Klasse 7: </a:t>
            </a:r>
            <a:r>
              <a:rPr lang="de-DE" sz="2200" dirty="0" smtClean="0"/>
              <a:t>Wie werden Terme und Variablen eingeführt?</a:t>
            </a:r>
          </a:p>
          <a:p>
            <a:endParaRPr lang="de-DE" dirty="0"/>
          </a:p>
        </p:txBody>
      </p:sp>
      <p:sp>
        <p:nvSpPr>
          <p:cNvPr id="3" name="Titel 2"/>
          <p:cNvSpPr>
            <a:spLocks noGrp="1"/>
          </p:cNvSpPr>
          <p:nvPr>
            <p:ph type="title"/>
          </p:nvPr>
        </p:nvSpPr>
        <p:spPr/>
        <p:txBody>
          <a:bodyPr>
            <a:normAutofit fontScale="90000"/>
          </a:bodyPr>
          <a:lstStyle/>
          <a:p>
            <a:r>
              <a:rPr lang="de-DE" dirty="0" smtClean="0"/>
              <a:t>Rückblick &amp; Ausblick</a:t>
            </a:r>
            <a:endParaRPr lang="de-DE" dirty="0"/>
          </a:p>
        </p:txBody>
      </p:sp>
      <p:sp>
        <p:nvSpPr>
          <p:cNvPr id="5" name="Textfeld 4"/>
          <p:cNvSpPr txBox="1"/>
          <p:nvPr/>
        </p:nvSpPr>
        <p:spPr>
          <a:xfrm>
            <a:off x="2195736" y="1484784"/>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Aktivitäten mit Termen &amp; Variablen</a:t>
            </a:r>
            <a:endParaRPr lang="de-DE" sz="1600" dirty="0">
              <a:latin typeface="Calibri" charset="0"/>
              <a:ea typeface="Calibri" charset="0"/>
              <a:cs typeface="Calibri" charset="0"/>
            </a:endParaRPr>
          </a:p>
        </p:txBody>
      </p:sp>
      <p:sp>
        <p:nvSpPr>
          <p:cNvPr id="6" name="Textfeld 5"/>
          <p:cNvSpPr txBox="1"/>
          <p:nvPr/>
        </p:nvSpPr>
        <p:spPr>
          <a:xfrm>
            <a:off x="3563888" y="1483648"/>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Welche Aufgaben passen dazu!</a:t>
            </a:r>
            <a:endParaRPr lang="de-DE" sz="1600" dirty="0">
              <a:latin typeface="Calibri" charset="0"/>
              <a:ea typeface="Calibri" charset="0"/>
              <a:cs typeface="Calibri" charset="0"/>
            </a:endParaRPr>
          </a:p>
        </p:txBody>
      </p:sp>
      <p:sp>
        <p:nvSpPr>
          <p:cNvPr id="7" name="Textfeld 6"/>
          <p:cNvSpPr txBox="1"/>
          <p:nvPr/>
        </p:nvSpPr>
        <p:spPr>
          <a:xfrm>
            <a:off x="827584" y="3285044"/>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Welche Klassen-stufe?</a:t>
            </a:r>
            <a:endParaRPr lang="de-DE" sz="1600" dirty="0">
              <a:latin typeface="Calibri" charset="0"/>
              <a:ea typeface="Calibri" charset="0"/>
              <a:cs typeface="Calibri" charset="0"/>
            </a:endParaRPr>
          </a:p>
        </p:txBody>
      </p:sp>
      <p:sp>
        <p:nvSpPr>
          <p:cNvPr id="8" name="Textfeld 7"/>
          <p:cNvSpPr txBox="1"/>
          <p:nvPr/>
        </p:nvSpPr>
        <p:spPr>
          <a:xfrm>
            <a:off x="827584" y="1484784"/>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Terme &amp;</a:t>
            </a:r>
          </a:p>
          <a:p>
            <a:pPr algn="ctr"/>
            <a:r>
              <a:rPr lang="de-DE" sz="1600" dirty="0" smtClean="0">
                <a:latin typeface="Calibri" charset="0"/>
                <a:ea typeface="Calibri" charset="0"/>
                <a:cs typeface="Calibri" charset="0"/>
              </a:rPr>
              <a:t>Variablen</a:t>
            </a:r>
            <a:endParaRPr lang="de-DE" sz="1600" dirty="0">
              <a:latin typeface="Calibri" charset="0"/>
              <a:ea typeface="Calibri" charset="0"/>
              <a:cs typeface="Calibri" charset="0"/>
            </a:endParaRPr>
          </a:p>
        </p:txBody>
      </p:sp>
      <p:sp>
        <p:nvSpPr>
          <p:cNvPr id="13" name="Textfeld 12"/>
          <p:cNvSpPr txBox="1"/>
          <p:nvPr/>
        </p:nvSpPr>
        <p:spPr>
          <a:xfrm>
            <a:off x="4902242" y="3285044"/>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Beispiel-aufgaben für meine</a:t>
            </a:r>
          </a:p>
          <a:p>
            <a:pPr algn="ctr"/>
            <a:r>
              <a:rPr lang="de-DE" sz="1600" dirty="0" smtClean="0">
                <a:latin typeface="Calibri" charset="0"/>
                <a:ea typeface="Calibri" charset="0"/>
                <a:cs typeface="Calibri" charset="0"/>
              </a:rPr>
              <a:t>Schulform</a:t>
            </a:r>
            <a:endParaRPr lang="de-DE" sz="1600" dirty="0">
              <a:latin typeface="Calibri" charset="0"/>
              <a:ea typeface="Calibri" charset="0"/>
              <a:cs typeface="Calibri" charset="0"/>
            </a:endParaRPr>
          </a:p>
        </p:txBody>
      </p:sp>
      <p:sp>
        <p:nvSpPr>
          <p:cNvPr id="14" name="Textfeld 13"/>
          <p:cNvSpPr txBox="1"/>
          <p:nvPr/>
        </p:nvSpPr>
        <p:spPr>
          <a:xfrm>
            <a:off x="2195736" y="3295595"/>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Vor-bereitung</a:t>
            </a:r>
            <a:endParaRPr lang="de-DE" sz="1600" dirty="0">
              <a:latin typeface="Calibri" charset="0"/>
              <a:ea typeface="Calibri" charset="0"/>
              <a:cs typeface="Calibri" charset="0"/>
            </a:endParaRPr>
          </a:p>
        </p:txBody>
      </p:sp>
      <p:sp>
        <p:nvSpPr>
          <p:cNvPr id="15" name="Textfeld 14"/>
          <p:cNvSpPr txBox="1"/>
          <p:nvPr/>
        </p:nvSpPr>
        <p:spPr>
          <a:xfrm>
            <a:off x="3548989" y="3295595"/>
            <a:ext cx="1080000" cy="1080000"/>
          </a:xfrm>
          <a:prstGeom prst="rect">
            <a:avLst/>
          </a:prstGeom>
          <a:solidFill>
            <a:srgbClr val="CBB98A"/>
          </a:solidFill>
        </p:spPr>
        <p:txBody>
          <a:bodyPr wrap="square" rtlCol="0" anchor="ctr" anchorCtr="1">
            <a:noAutofit/>
          </a:bodyPr>
          <a:lstStyle/>
          <a:p>
            <a:pPr algn="ctr"/>
            <a:r>
              <a:rPr lang="de-DE" sz="1600" dirty="0" smtClean="0">
                <a:latin typeface="Calibri" charset="0"/>
                <a:ea typeface="Calibri" charset="0"/>
                <a:cs typeface="Calibri" charset="0"/>
              </a:rPr>
              <a:t>Reihen-planung in Algebra</a:t>
            </a:r>
            <a:endParaRPr lang="de-DE" sz="1600" dirty="0">
              <a:latin typeface="Calibri" charset="0"/>
              <a:ea typeface="Calibri" charset="0"/>
              <a:cs typeface="Calibri" charset="0"/>
            </a:endParaRPr>
          </a:p>
        </p:txBody>
      </p:sp>
    </p:spTree>
    <p:extLst>
      <p:ext uri="{BB962C8B-B14F-4D97-AF65-F5344CB8AC3E}">
        <p14:creationId xmlns:p14="http://schemas.microsoft.com/office/powerpoint/2010/main" val="20520503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3" grpId="0" animBg="1"/>
      <p:bldP spid="14" grpId="0" animBg="1"/>
      <p:bldP spid="15" grpId="0" animBg="1"/>
    </p:bld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feld 3"/>
          <p:cNvSpPr txBox="1"/>
          <p:nvPr/>
        </p:nvSpPr>
        <p:spPr>
          <a:xfrm>
            <a:off x="323528" y="2387601"/>
            <a:ext cx="9001000" cy="1096474"/>
          </a:xfrm>
          <a:prstGeom prst="rect">
            <a:avLst/>
          </a:prstGeom>
          <a:solidFill>
            <a:schemeClr val="accent1">
              <a:alpha val="25000"/>
            </a:schemeClr>
          </a:solidFill>
        </p:spPr>
        <p:txBody>
          <a:bodyPr wrap="square" rtlCol="0" anchor="ctr" anchorCtr="1">
            <a:noAutofit/>
          </a:bodyPr>
          <a:lstStyle/>
          <a:p>
            <a:endParaRPr lang="de-DE" sz="1600" kern="0" dirty="0"/>
          </a:p>
        </p:txBody>
      </p:sp>
      <p:sp>
        <p:nvSpPr>
          <p:cNvPr id="3" name="Inhaltsplatzhalter 2"/>
          <p:cNvSpPr>
            <a:spLocks noGrp="1"/>
          </p:cNvSpPr>
          <p:nvPr>
            <p:ph idx="1"/>
          </p:nvPr>
        </p:nvSpPr>
        <p:spPr/>
        <p:txBody>
          <a:bodyPr/>
          <a:lstStyle/>
          <a:p>
            <a:endParaRPr lang="de-DE" dirty="0" smtClean="0"/>
          </a:p>
          <a:p>
            <a:endParaRPr lang="de-DE" dirty="0" smtClean="0"/>
          </a:p>
          <a:p>
            <a:endParaRPr lang="de-DE" dirty="0" smtClean="0"/>
          </a:p>
          <a:p>
            <a:r>
              <a:rPr lang="de-DE" dirty="0" smtClean="0"/>
              <a:t>Was nehmen Sie heute für in Ihren </a:t>
            </a:r>
            <a:r>
              <a:rPr lang="de-DE" dirty="0" err="1" smtClean="0"/>
              <a:t>Algebraunterricht</a:t>
            </a:r>
            <a:r>
              <a:rPr lang="de-DE" dirty="0" smtClean="0"/>
              <a:t> mit?</a:t>
            </a:r>
          </a:p>
          <a:p>
            <a:r>
              <a:rPr lang="de-DE" dirty="0" smtClean="0"/>
              <a:t>Was wünschen Sie sich für die Fortsetzung?</a:t>
            </a:r>
            <a:endParaRPr lang="de-DE" dirty="0"/>
          </a:p>
        </p:txBody>
      </p:sp>
      <p:sp>
        <p:nvSpPr>
          <p:cNvPr id="2" name="Titel 1"/>
          <p:cNvSpPr>
            <a:spLocks noGrp="1"/>
          </p:cNvSpPr>
          <p:nvPr>
            <p:ph type="title"/>
          </p:nvPr>
        </p:nvSpPr>
        <p:spPr/>
        <p:txBody>
          <a:bodyPr>
            <a:normAutofit fontScale="90000"/>
          </a:bodyPr>
          <a:lstStyle/>
          <a:p>
            <a:pPr algn="ctr"/>
            <a:r>
              <a:rPr lang="de-DE" dirty="0" smtClean="0"/>
              <a:t>Abschlussrunde</a:t>
            </a:r>
            <a:endParaRPr lang="de-DE" dirty="0"/>
          </a:p>
        </p:txBody>
      </p:sp>
      <p:sp>
        <p:nvSpPr>
          <p:cNvPr id="5" name="Abgerundetes Rechteck 4"/>
          <p:cNvSpPr/>
          <p:nvPr/>
        </p:nvSpPr>
        <p:spPr bwMode="auto">
          <a:xfrm>
            <a:off x="107504" y="1772816"/>
            <a:ext cx="2736304" cy="720080"/>
          </a:xfrm>
          <a:prstGeom prst="roundRect">
            <a:avLst/>
          </a:prstGeom>
          <a:solidFill>
            <a:schemeClr val="accent1">
              <a:alpha val="7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algn="ctr"/>
            <a:r>
              <a:rPr lang="de-DE" sz="1800" b="1" dirty="0" smtClean="0">
                <a:latin typeface="Calibri"/>
                <a:cs typeface="Calibri"/>
              </a:rPr>
              <a:t>Blitzlicht</a:t>
            </a:r>
            <a:endParaRPr lang="de-DE" sz="1800" b="1" dirty="0">
              <a:latin typeface="Calibri"/>
              <a:cs typeface="Calibri"/>
            </a:endParaRPr>
          </a:p>
        </p:txBody>
      </p:sp>
    </p:spTree>
    <p:extLst>
      <p:ext uri="{BB962C8B-B14F-4D97-AF65-F5344CB8AC3E}">
        <p14:creationId xmlns:p14="http://schemas.microsoft.com/office/powerpoint/2010/main" val="2232986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normAutofit fontScale="55000" lnSpcReduction="20000"/>
          </a:bodyPr>
          <a:lstStyle/>
          <a:p>
            <a:r>
              <a:rPr lang="de-DE" dirty="0" err="1"/>
              <a:t>Akinwunmi</a:t>
            </a:r>
            <a:r>
              <a:rPr lang="de-DE" dirty="0"/>
              <a:t>, K. (2012). </a:t>
            </a:r>
            <a:r>
              <a:rPr lang="de-DE" i="1" dirty="0"/>
              <a:t>Zur Entwicklung von Variablenkonzepten beim Verallgemeinern mathematischer Muster</a:t>
            </a:r>
            <a:r>
              <a:rPr lang="de-DE" dirty="0"/>
              <a:t>. Wiesbaden: </a:t>
            </a:r>
            <a:r>
              <a:rPr lang="de-DE" dirty="0" err="1"/>
              <a:t>Vieweg+Teubner</a:t>
            </a:r>
            <a:r>
              <a:rPr lang="de-DE" dirty="0"/>
              <a:t> Verlag.</a:t>
            </a:r>
          </a:p>
          <a:p>
            <a:r>
              <a:rPr lang="de-DE" dirty="0" err="1" smtClean="0"/>
              <a:t>Arcavi</a:t>
            </a:r>
            <a:r>
              <a:rPr lang="de-DE" dirty="0"/>
              <a:t>, A., </a:t>
            </a:r>
            <a:r>
              <a:rPr lang="de-DE" dirty="0" err="1"/>
              <a:t>Drijvers</a:t>
            </a:r>
            <a:r>
              <a:rPr lang="de-DE" dirty="0"/>
              <a:t>, P., &amp; Stacey, K. (2017). </a:t>
            </a:r>
            <a:r>
              <a:rPr lang="de-DE" i="1" dirty="0"/>
              <a:t>The </a:t>
            </a:r>
            <a:r>
              <a:rPr lang="de-DE" i="1" dirty="0" err="1"/>
              <a:t>learning</a:t>
            </a:r>
            <a:r>
              <a:rPr lang="de-DE" i="1" dirty="0"/>
              <a:t> </a:t>
            </a:r>
            <a:r>
              <a:rPr lang="de-DE" i="1" dirty="0" err="1"/>
              <a:t>and</a:t>
            </a:r>
            <a:r>
              <a:rPr lang="de-DE" i="1" dirty="0"/>
              <a:t> </a:t>
            </a:r>
            <a:r>
              <a:rPr lang="de-DE" i="1" dirty="0" err="1"/>
              <a:t>teaching</a:t>
            </a:r>
            <a:r>
              <a:rPr lang="de-DE" i="1" dirty="0"/>
              <a:t> </a:t>
            </a:r>
            <a:r>
              <a:rPr lang="de-DE" i="1" dirty="0" err="1"/>
              <a:t>of</a:t>
            </a:r>
            <a:r>
              <a:rPr lang="de-DE" i="1" dirty="0"/>
              <a:t> </a:t>
            </a:r>
            <a:r>
              <a:rPr lang="de-DE" i="1" dirty="0" err="1"/>
              <a:t>algebra</a:t>
            </a:r>
            <a:r>
              <a:rPr lang="de-DE" i="1" dirty="0"/>
              <a:t> </a:t>
            </a:r>
            <a:r>
              <a:rPr lang="de-DE" i="1" dirty="0" err="1"/>
              <a:t>ideas</a:t>
            </a:r>
            <a:r>
              <a:rPr lang="de-DE" i="1" dirty="0"/>
              <a:t>, </a:t>
            </a:r>
            <a:r>
              <a:rPr lang="de-DE" i="1" dirty="0" err="1"/>
              <a:t>insights</a:t>
            </a:r>
            <a:r>
              <a:rPr lang="de-DE" i="1" dirty="0"/>
              <a:t>, </a:t>
            </a:r>
            <a:r>
              <a:rPr lang="de-DE" i="1" dirty="0" err="1"/>
              <a:t>and</a:t>
            </a:r>
            <a:r>
              <a:rPr lang="de-DE" i="1" dirty="0"/>
              <a:t> </a:t>
            </a:r>
            <a:r>
              <a:rPr lang="de-DE" i="1" dirty="0" err="1"/>
              <a:t>activities</a:t>
            </a:r>
            <a:r>
              <a:rPr lang="de-DE" dirty="0"/>
              <a:t>. </a:t>
            </a:r>
            <a:r>
              <a:rPr lang="de-DE" dirty="0" err="1"/>
              <a:t>Abingdon</a:t>
            </a:r>
            <a:r>
              <a:rPr lang="de-DE" dirty="0"/>
              <a:t>, </a:t>
            </a:r>
            <a:r>
              <a:rPr lang="de-DE" dirty="0" err="1"/>
              <a:t>Oxon</a:t>
            </a:r>
            <a:r>
              <a:rPr lang="de-DE" dirty="0"/>
              <a:t> New York, NY: Routledge</a:t>
            </a:r>
            <a:r>
              <a:rPr lang="de-DE" dirty="0" smtClean="0"/>
              <a:t>.</a:t>
            </a:r>
          </a:p>
          <a:p>
            <a:r>
              <a:rPr lang="de-DE" dirty="0"/>
              <a:t>Barzel, B. (2012). Mathewerkstatt 5/6, Handreichungen [...]. Berlin: Cornelsen.</a:t>
            </a:r>
          </a:p>
          <a:p>
            <a:r>
              <a:rPr lang="de-DE" dirty="0" err="1" smtClean="0"/>
              <a:t>Drijvers</a:t>
            </a:r>
            <a:r>
              <a:rPr lang="de-DE" dirty="0"/>
              <a:t>, P., </a:t>
            </a:r>
            <a:r>
              <a:rPr lang="de-DE" dirty="0" err="1"/>
              <a:t>Goddijn</a:t>
            </a:r>
            <a:r>
              <a:rPr lang="de-DE" dirty="0"/>
              <a:t>, A., &amp; Kindt, M. (2011). </a:t>
            </a:r>
            <a:r>
              <a:rPr lang="de-DE" dirty="0" err="1"/>
              <a:t>Algebraic</a:t>
            </a:r>
            <a:r>
              <a:rPr lang="de-DE" dirty="0"/>
              <a:t> Education: </a:t>
            </a:r>
            <a:r>
              <a:rPr lang="de-DE" dirty="0" err="1"/>
              <a:t>Exploring</a:t>
            </a:r>
            <a:r>
              <a:rPr lang="de-DE" dirty="0"/>
              <a:t> Topics </a:t>
            </a:r>
            <a:r>
              <a:rPr lang="de-DE" dirty="0" err="1"/>
              <a:t>and</a:t>
            </a:r>
            <a:r>
              <a:rPr lang="de-DE" dirty="0"/>
              <a:t> </a:t>
            </a:r>
            <a:r>
              <a:rPr lang="de-DE" dirty="0" err="1"/>
              <a:t>Themes</a:t>
            </a:r>
            <a:r>
              <a:rPr lang="de-DE" dirty="0"/>
              <a:t>. In P. </a:t>
            </a:r>
            <a:r>
              <a:rPr lang="de-DE" dirty="0" err="1"/>
              <a:t>Drijvers</a:t>
            </a:r>
            <a:r>
              <a:rPr lang="de-DE" dirty="0"/>
              <a:t> (Hrsg.), </a:t>
            </a:r>
            <a:r>
              <a:rPr lang="de-DE" i="1" dirty="0" err="1" smtClean="0"/>
              <a:t>Secondary</a:t>
            </a:r>
            <a:r>
              <a:rPr lang="de-DE" i="1" dirty="0" smtClean="0"/>
              <a:t> </a:t>
            </a:r>
            <a:r>
              <a:rPr lang="de-DE" i="1" dirty="0"/>
              <a:t>Algebra Education</a:t>
            </a:r>
            <a:r>
              <a:rPr lang="de-DE" dirty="0"/>
              <a:t> (S. </a:t>
            </a:r>
            <a:r>
              <a:rPr lang="de-DE" dirty="0" smtClean="0"/>
              <a:t>5–26</a:t>
            </a:r>
            <a:r>
              <a:rPr lang="de-DE" dirty="0"/>
              <a:t>). Rotterdam: Sense Publishers</a:t>
            </a:r>
            <a:r>
              <a:rPr lang="de-DE" dirty="0" smtClean="0"/>
              <a:t>.</a:t>
            </a:r>
          </a:p>
          <a:p>
            <a:r>
              <a:rPr lang="de-DE" dirty="0"/>
              <a:t>Gottwald, S., Kästner, H., &amp; Rudolph, H. (1995). Meyers kleine Enzyklopädie Mathematik. </a:t>
            </a:r>
            <a:r>
              <a:rPr lang="de-DE" i="1" dirty="0"/>
              <a:t>Mannheim, Meyers Lexikonverlag</a:t>
            </a:r>
            <a:r>
              <a:rPr lang="de-DE" dirty="0"/>
              <a:t>.</a:t>
            </a:r>
          </a:p>
          <a:p>
            <a:r>
              <a:rPr lang="de-DE" dirty="0" smtClean="0"/>
              <a:t>Körner</a:t>
            </a:r>
            <a:r>
              <a:rPr lang="de-DE" dirty="0"/>
              <a:t>, H., &amp; </a:t>
            </a:r>
            <a:r>
              <a:rPr lang="de-DE" dirty="0" err="1"/>
              <a:t>Lergenmüller</a:t>
            </a:r>
            <a:r>
              <a:rPr lang="de-DE" dirty="0"/>
              <a:t>, A. (2015). </a:t>
            </a:r>
            <a:r>
              <a:rPr lang="de-DE" i="1" dirty="0"/>
              <a:t>Mathematik </a:t>
            </a:r>
            <a:r>
              <a:rPr lang="de-DE" i="1" dirty="0" smtClean="0"/>
              <a:t>– </a:t>
            </a:r>
            <a:r>
              <a:rPr lang="de-DE" i="1" dirty="0"/>
              <a:t>neue Wege : Arbeitsbuch für Gymnasien 7, Lösungen [...]</a:t>
            </a:r>
            <a:r>
              <a:rPr lang="de-DE" dirty="0"/>
              <a:t> ([</a:t>
            </a:r>
            <a:r>
              <a:rPr lang="de-DE" dirty="0" err="1"/>
              <a:t>Neubearb</a:t>
            </a:r>
            <a:r>
              <a:rPr lang="de-DE" dirty="0"/>
              <a:t>.], für Gymnasien, [Nordrhein-Westfalen</a:t>
            </a:r>
            <a:r>
              <a:rPr lang="de-DE" dirty="0" smtClean="0"/>
              <a:t>]). </a:t>
            </a:r>
            <a:r>
              <a:rPr lang="de-DE" dirty="0"/>
              <a:t>Braunschweig: Schroedel.</a:t>
            </a:r>
          </a:p>
          <a:p>
            <a:r>
              <a:rPr lang="de-DE" dirty="0" smtClean="0"/>
              <a:t>Malle</a:t>
            </a:r>
            <a:r>
              <a:rPr lang="de-DE" dirty="0"/>
              <a:t>, G. (1993). </a:t>
            </a:r>
            <a:r>
              <a:rPr lang="de-DE" i="1" dirty="0"/>
              <a:t>Didaktische Probleme der elementaren Algebra mit vielen Beispielaufgaben</a:t>
            </a:r>
            <a:r>
              <a:rPr lang="de-DE" dirty="0"/>
              <a:t>. Braunschweig: Vieweg</a:t>
            </a:r>
            <a:r>
              <a:rPr lang="de-DE" dirty="0" smtClean="0"/>
              <a:t>.</a:t>
            </a:r>
          </a:p>
          <a:p>
            <a:r>
              <a:rPr lang="de-DE" dirty="0"/>
              <a:t>Prediger, S., Barzel, B., </a:t>
            </a:r>
            <a:r>
              <a:rPr lang="de-DE" dirty="0" err="1"/>
              <a:t>Hußmann</a:t>
            </a:r>
            <a:r>
              <a:rPr lang="de-DE" dirty="0"/>
              <a:t>, S., &amp; </a:t>
            </a:r>
            <a:r>
              <a:rPr lang="de-DE" dirty="0" err="1"/>
              <a:t>Leuders</a:t>
            </a:r>
            <a:r>
              <a:rPr lang="de-DE" dirty="0"/>
              <a:t>, T. (2014). </a:t>
            </a:r>
            <a:r>
              <a:rPr lang="de-DE" i="1" dirty="0"/>
              <a:t>Mathewerkstatt 7, Schulbuch [...]</a:t>
            </a:r>
            <a:r>
              <a:rPr lang="de-DE" dirty="0"/>
              <a:t> ([Mittlerer Schulabschluss, allgemeine </a:t>
            </a:r>
            <a:r>
              <a:rPr lang="de-DE" dirty="0" err="1"/>
              <a:t>Ausg</a:t>
            </a:r>
            <a:r>
              <a:rPr lang="de-DE" dirty="0"/>
              <a:t>.], 1. Aufl.). Berlin: Cornelsen</a:t>
            </a:r>
            <a:r>
              <a:rPr lang="de-DE" dirty="0" smtClean="0"/>
              <a:t>.</a:t>
            </a:r>
          </a:p>
          <a:p>
            <a:r>
              <a:rPr lang="de-DE" dirty="0"/>
              <a:t>Prediger, S., &amp; </a:t>
            </a:r>
            <a:r>
              <a:rPr lang="de-DE" dirty="0" err="1"/>
              <a:t>Marxer</a:t>
            </a:r>
            <a:r>
              <a:rPr lang="de-DE" dirty="0"/>
              <a:t>, M. (2014). Bahn oder Auto? – Berechnungen beschreiben und durchdenken. In T. </a:t>
            </a:r>
            <a:r>
              <a:rPr lang="de-DE" dirty="0" err="1"/>
              <a:t>Leuders</a:t>
            </a:r>
            <a:r>
              <a:rPr lang="de-DE" dirty="0"/>
              <a:t>, S. Prediger, B. Barzel, &amp; S. </a:t>
            </a:r>
            <a:r>
              <a:rPr lang="de-DE" dirty="0" err="1"/>
              <a:t>Hußmann</a:t>
            </a:r>
            <a:r>
              <a:rPr lang="de-DE" dirty="0"/>
              <a:t> </a:t>
            </a:r>
            <a:r>
              <a:rPr lang="de-DE" dirty="0" smtClean="0"/>
              <a:t>(Hrsg.), </a:t>
            </a:r>
            <a:r>
              <a:rPr lang="de-DE" dirty="0"/>
              <a:t>Handreichungen zur Mathewerkstatt 7. Dortmund, Freiburg: KOSIMA. </a:t>
            </a:r>
            <a:r>
              <a:rPr lang="de-DE" dirty="0" smtClean="0"/>
              <a:t>Unter: </a:t>
            </a:r>
            <a:r>
              <a:rPr lang="de-DE" dirty="0">
                <a:hlinkClick r:id="rId3"/>
              </a:rPr>
              <a:t>http://www.ko-si-ma.de/upload/downloads/hru7/MW7_Handreichung_Modellieren.pdf.</a:t>
            </a:r>
            <a:r>
              <a:rPr lang="de-DE" dirty="0"/>
              <a:t> </a:t>
            </a:r>
          </a:p>
          <a:p>
            <a:r>
              <a:rPr lang="de-DE" dirty="0"/>
              <a:t>Prediger, S., </a:t>
            </a:r>
            <a:r>
              <a:rPr lang="de-DE" dirty="0" err="1"/>
              <a:t>Zwetzschler</a:t>
            </a:r>
            <a:r>
              <a:rPr lang="de-DE" dirty="0"/>
              <a:t>, L., &amp; Schmidt, U. (2015). Preise beim Fensterbau - Flächen berechnen und Terme vergleichen. In S. </a:t>
            </a:r>
            <a:r>
              <a:rPr lang="de-DE" dirty="0" err="1"/>
              <a:t>Hußmann</a:t>
            </a:r>
            <a:r>
              <a:rPr lang="de-DE" dirty="0"/>
              <a:t>, T. </a:t>
            </a:r>
            <a:r>
              <a:rPr lang="de-DE" dirty="0" err="1"/>
              <a:t>Leuders</a:t>
            </a:r>
            <a:r>
              <a:rPr lang="de-DE" dirty="0"/>
              <a:t>, S. Prediger, &amp; B. Barzel </a:t>
            </a:r>
            <a:r>
              <a:rPr lang="de-DE" dirty="0" smtClean="0"/>
              <a:t>(Hrsg.), </a:t>
            </a:r>
            <a:r>
              <a:rPr lang="de-DE" dirty="0"/>
              <a:t>Handreichungen zur Mathewerkstatt 8. Dortmund, Freiburg: KOSIMA. </a:t>
            </a:r>
            <a:r>
              <a:rPr lang="de-DE" dirty="0" smtClean="0"/>
              <a:t>Unter: </a:t>
            </a:r>
            <a:r>
              <a:rPr lang="de-DE" dirty="0" smtClean="0">
                <a:hlinkClick r:id="rId4"/>
              </a:rPr>
              <a:t>http</a:t>
            </a:r>
            <a:r>
              <a:rPr lang="de-DE" dirty="0">
                <a:hlinkClick r:id="rId4"/>
              </a:rPr>
              <a:t>://www.ko-si-ma.de/upload/downloads/hru8/MW8_Handreichung_Flaechenformeln.pdf.</a:t>
            </a:r>
            <a:endParaRPr lang="de-DE" dirty="0"/>
          </a:p>
          <a:p>
            <a:r>
              <a:rPr lang="de-DE" dirty="0" smtClean="0"/>
              <a:t>Specht</a:t>
            </a:r>
            <a:r>
              <a:rPr lang="de-DE" dirty="0"/>
              <a:t>, B. J. (2009). </a:t>
            </a:r>
            <a:r>
              <a:rPr lang="de-DE" i="1" dirty="0"/>
              <a:t>Variablenverständnis und Variablen verstehen empirische Untersuchungen zum Einfluss sprachlicher Formulierungen in der Primar- und Sekundarstufe</a:t>
            </a:r>
            <a:r>
              <a:rPr lang="de-DE" dirty="0"/>
              <a:t>. Hildesheim [u.a.]: Franzbecker.</a:t>
            </a:r>
          </a:p>
          <a:p>
            <a:r>
              <a:rPr lang="de-DE" dirty="0" err="1" smtClean="0"/>
              <a:t>Zwetzschler</a:t>
            </a:r>
            <a:r>
              <a:rPr lang="de-DE" dirty="0"/>
              <a:t>, L. (2015). </a:t>
            </a:r>
            <a:r>
              <a:rPr lang="de-DE" i="1" dirty="0"/>
              <a:t>Gleichwertigkeit von Termen Entwicklung und Beforschung eines diagnosegeleiteten Lehr-Lernarrangements im Mathematikunterricht der 8. Klasse</a:t>
            </a:r>
            <a:r>
              <a:rPr lang="de-DE" dirty="0"/>
              <a:t>. Wiesbaden: Springer Fachmedien Wiesbaden GmbH</a:t>
            </a:r>
            <a:r>
              <a:rPr lang="de-DE" dirty="0" smtClean="0"/>
              <a:t>.</a:t>
            </a:r>
            <a:endParaRPr lang="de-DE" dirty="0"/>
          </a:p>
        </p:txBody>
      </p:sp>
      <p:sp>
        <p:nvSpPr>
          <p:cNvPr id="3" name="Titel 2"/>
          <p:cNvSpPr>
            <a:spLocks noGrp="1"/>
          </p:cNvSpPr>
          <p:nvPr>
            <p:ph type="title"/>
          </p:nvPr>
        </p:nvSpPr>
        <p:spPr/>
        <p:txBody>
          <a:bodyPr>
            <a:normAutofit fontScale="90000"/>
          </a:bodyPr>
          <a:lstStyle/>
          <a:p>
            <a:r>
              <a:rPr lang="de-DE" dirty="0" smtClean="0"/>
              <a:t>Literaturverzeichnis</a:t>
            </a:r>
            <a:endParaRPr lang="de-DE" dirty="0"/>
          </a:p>
        </p:txBody>
      </p:sp>
    </p:spTree>
    <p:extLst>
      <p:ext uri="{BB962C8B-B14F-4D97-AF65-F5344CB8AC3E}">
        <p14:creationId xmlns:p14="http://schemas.microsoft.com/office/powerpoint/2010/main" val="111222275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p:cNvSpPr>
            <a:spLocks noGrp="1"/>
          </p:cNvSpPr>
          <p:nvPr>
            <p:ph type="body" sz="quarter" idx="11"/>
          </p:nvPr>
        </p:nvSpPr>
        <p:spPr/>
        <p:txBody>
          <a:bodyPr/>
          <a:lstStyle/>
          <a:p>
            <a:r>
              <a:rPr lang="de-DE" dirty="0" smtClean="0"/>
              <a:t>Vielen Dank für Ihre Aufmerksamkeit und Mitarbeit!</a:t>
            </a:r>
            <a:endParaRPr lang="de-DE" dirty="0"/>
          </a:p>
        </p:txBody>
      </p:sp>
      <p:pic>
        <p:nvPicPr>
          <p:cNvPr id="7" name="Bildplatzhalter 6"/>
          <p:cNvPicPr>
            <a:picLocks noGrp="1" noChangeAspect="1"/>
          </p:cNvPicPr>
          <p:nvPr>
            <p:ph type="pic" sz="quarter" idx="10"/>
          </p:nvPr>
        </p:nvPicPr>
        <p:blipFill rotWithShape="1">
          <a:blip r:embed="rId3"/>
          <a:srcRect l="2490" t="-9140" r="2661" b="-12121"/>
          <a:stretch/>
        </p:blipFill>
        <p:spPr>
          <a:prstGeom prst="rect">
            <a:avLst/>
          </a:prstGeom>
        </p:spPr>
      </p:pic>
    </p:spTree>
    <p:extLst>
      <p:ext uri="{BB962C8B-B14F-4D97-AF65-F5344CB8AC3E}">
        <p14:creationId xmlns:p14="http://schemas.microsoft.com/office/powerpoint/2010/main" val="14301461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nhaltsplatzhalt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20498" y="1514475"/>
            <a:ext cx="8231566" cy="5010150"/>
          </a:xfrm>
        </p:spPr>
      </p:pic>
      <p:sp>
        <p:nvSpPr>
          <p:cNvPr id="8" name="Textfeld 7"/>
          <p:cNvSpPr txBox="1"/>
          <p:nvPr/>
        </p:nvSpPr>
        <p:spPr>
          <a:xfrm>
            <a:off x="32172" y="6093296"/>
            <a:ext cx="2160240" cy="707886"/>
          </a:xfrm>
          <a:prstGeom prst="rect">
            <a:avLst/>
          </a:prstGeom>
          <a:noFill/>
        </p:spPr>
        <p:txBody>
          <a:bodyPr wrap="square" rtlCol="0">
            <a:spAutoFit/>
          </a:bodyPr>
          <a:lstStyle/>
          <a:p>
            <a:r>
              <a:rPr lang="de-DE" sz="1000" dirty="0" smtClean="0">
                <a:latin typeface="Calibri" charset="0"/>
                <a:ea typeface="Calibri" charset="0"/>
                <a:cs typeface="Calibri" charset="0"/>
              </a:rPr>
              <a:t>Themenfolge entnommen aus:</a:t>
            </a:r>
          </a:p>
          <a:p>
            <a:r>
              <a:rPr lang="de-DE" sz="1000" dirty="0" smtClean="0">
                <a:latin typeface="Calibri" charset="0"/>
                <a:ea typeface="Calibri" charset="0"/>
                <a:cs typeface="Calibri" charset="0"/>
              </a:rPr>
              <a:t>Barzel, 2012</a:t>
            </a:r>
          </a:p>
          <a:p>
            <a:r>
              <a:rPr lang="de-DE" sz="1000" dirty="0" smtClean="0">
                <a:latin typeface="Calibri" charset="0"/>
                <a:ea typeface="Calibri" charset="0"/>
                <a:cs typeface="Calibri" charset="0"/>
              </a:rPr>
              <a:t>Prediger, </a:t>
            </a:r>
            <a:r>
              <a:rPr lang="de-DE" sz="1000" dirty="0" err="1">
                <a:latin typeface="Calibri" charset="0"/>
                <a:ea typeface="Calibri" charset="0"/>
                <a:cs typeface="Calibri" charset="0"/>
              </a:rPr>
              <a:t>Marxer</a:t>
            </a:r>
            <a:r>
              <a:rPr lang="de-DE" sz="1000" dirty="0">
                <a:latin typeface="Calibri" charset="0"/>
                <a:ea typeface="Calibri" charset="0"/>
                <a:cs typeface="Calibri" charset="0"/>
              </a:rPr>
              <a:t>, </a:t>
            </a:r>
            <a:r>
              <a:rPr lang="de-DE" sz="1000" dirty="0" smtClean="0">
                <a:latin typeface="Calibri" charset="0"/>
                <a:ea typeface="Calibri" charset="0"/>
                <a:cs typeface="Calibri" charset="0"/>
              </a:rPr>
              <a:t>2014</a:t>
            </a:r>
          </a:p>
          <a:p>
            <a:r>
              <a:rPr lang="de-DE" sz="1000" dirty="0" smtClean="0">
                <a:latin typeface="Calibri" charset="0"/>
                <a:ea typeface="Calibri" charset="0"/>
                <a:cs typeface="Calibri" charset="0"/>
              </a:rPr>
              <a:t>Prediger, </a:t>
            </a:r>
            <a:r>
              <a:rPr lang="de-DE" sz="1000" dirty="0" err="1" smtClean="0">
                <a:latin typeface="Calibri" charset="0"/>
                <a:ea typeface="Calibri" charset="0"/>
                <a:cs typeface="Calibri" charset="0"/>
              </a:rPr>
              <a:t>Zwetzschler</a:t>
            </a:r>
            <a:r>
              <a:rPr lang="de-DE" sz="1000" dirty="0" smtClean="0">
                <a:latin typeface="Calibri" charset="0"/>
                <a:ea typeface="Calibri" charset="0"/>
                <a:cs typeface="Calibri" charset="0"/>
              </a:rPr>
              <a:t>, Schmidt, 2015</a:t>
            </a:r>
            <a:endParaRPr lang="de-DE" sz="1000" dirty="0">
              <a:latin typeface="Calibri" charset="0"/>
              <a:ea typeface="Calibri" charset="0"/>
              <a:cs typeface="Calibri" charset="0"/>
            </a:endParaRPr>
          </a:p>
        </p:txBody>
      </p:sp>
      <p:sp>
        <p:nvSpPr>
          <p:cNvPr id="2" name="Inhaltsplatzhalter 1"/>
          <p:cNvSpPr>
            <a:spLocks noGrp="1"/>
          </p:cNvSpPr>
          <p:nvPr>
            <p:ph idx="17"/>
          </p:nvPr>
        </p:nvSpPr>
        <p:spPr/>
        <p:txBody>
          <a:bodyPr/>
          <a:lstStyle/>
          <a:p>
            <a:pPr algn="ctr"/>
            <a:r>
              <a:rPr lang="de-DE" dirty="0" smtClean="0"/>
              <a:t>Themenfolge der Schulbuchreihe mathewerkstatt</a:t>
            </a:r>
            <a:endParaRPr lang="de-DE" dirty="0"/>
          </a:p>
        </p:txBody>
      </p:sp>
      <p:sp>
        <p:nvSpPr>
          <p:cNvPr id="5" name="Titel 4"/>
          <p:cNvSpPr>
            <a:spLocks noGrp="1"/>
          </p:cNvSpPr>
          <p:nvPr>
            <p:ph type="title"/>
          </p:nvPr>
        </p:nvSpPr>
        <p:spPr/>
        <p:txBody>
          <a:bodyPr>
            <a:normAutofit fontScale="90000"/>
          </a:bodyPr>
          <a:lstStyle/>
          <a:p>
            <a:pPr algn="ctr"/>
            <a:r>
              <a:rPr lang="de-DE" dirty="0" smtClean="0"/>
              <a:t>Algebra in der Sekundarstufe I</a:t>
            </a:r>
            <a:endParaRPr lang="de-DE" dirty="0"/>
          </a:p>
        </p:txBody>
      </p:sp>
      <p:sp>
        <p:nvSpPr>
          <p:cNvPr id="9" name="Textfeld 8"/>
          <p:cNvSpPr txBox="1"/>
          <p:nvPr/>
        </p:nvSpPr>
        <p:spPr>
          <a:xfrm>
            <a:off x="2479875" y="6222041"/>
            <a:ext cx="6700637" cy="663343"/>
          </a:xfrm>
          <a:prstGeom prst="rect">
            <a:avLst/>
          </a:prstGeom>
          <a:solidFill>
            <a:schemeClr val="accent1">
              <a:alpha val="25000"/>
            </a:schemeClr>
          </a:solidFill>
        </p:spPr>
        <p:txBody>
          <a:bodyPr wrap="square" rtlCol="0" anchor="ctr" anchorCtr="1">
            <a:noAutofit/>
          </a:bodyPr>
          <a:lstStyle/>
          <a:p>
            <a:r>
              <a:rPr lang="de-DE" sz="1600" dirty="0" smtClean="0">
                <a:latin typeface="Calibri" charset="0"/>
                <a:ea typeface="Calibri" charset="0"/>
                <a:cs typeface="Calibri" charset="0"/>
              </a:rPr>
              <a:t>Ich bin ... , ich unterrichte Mathematik an ...in den Klassen ... und zwar die Themen ... .</a:t>
            </a:r>
            <a:endParaRPr lang="de-DE" sz="1600" dirty="0">
              <a:latin typeface="Calibri" charset="0"/>
              <a:ea typeface="Calibri" charset="0"/>
              <a:cs typeface="Calibri" charset="0"/>
            </a:endParaRPr>
          </a:p>
        </p:txBody>
      </p:sp>
      <p:sp>
        <p:nvSpPr>
          <p:cNvPr id="10" name="Abgerundetes Rechteck 9"/>
          <p:cNvSpPr/>
          <p:nvPr/>
        </p:nvSpPr>
        <p:spPr bwMode="auto">
          <a:xfrm>
            <a:off x="2123728" y="5561776"/>
            <a:ext cx="2160241" cy="720080"/>
          </a:xfrm>
          <a:prstGeom prst="roundRect">
            <a:avLst/>
          </a:prstGeom>
          <a:solidFill>
            <a:schemeClr val="accent1">
              <a:alpha val="7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algn="ctr"/>
            <a:r>
              <a:rPr lang="de-DE" sz="1800" b="1" dirty="0" smtClean="0">
                <a:solidFill>
                  <a:prstClr val="black"/>
                </a:solidFill>
                <a:latin typeface="Calibri"/>
                <a:cs typeface="Calibri"/>
                <a:sym typeface="Wingdings"/>
              </a:rPr>
              <a:t>Vorstellungsrunde</a:t>
            </a:r>
            <a:endParaRPr lang="de-DE" sz="1800" b="1" dirty="0">
              <a:solidFill>
                <a:schemeClr val="accent2"/>
              </a:solidFill>
              <a:latin typeface="Calibri"/>
              <a:cs typeface="Calibri"/>
            </a:endParaRPr>
          </a:p>
        </p:txBody>
      </p:sp>
    </p:spTree>
    <p:extLst>
      <p:ext uri="{BB962C8B-B14F-4D97-AF65-F5344CB8AC3E}">
        <p14:creationId xmlns:p14="http://schemas.microsoft.com/office/powerpoint/2010/main" val="621293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normAutofit/>
          </a:bodyPr>
          <a:lstStyle/>
          <a:p>
            <a:pPr marL="0" indent="0">
              <a:buNone/>
            </a:pPr>
            <a:r>
              <a:rPr lang="de-DE" dirty="0" smtClean="0"/>
              <a:t>Die Themenfolge dient als gedanklicher Ausgangspunkt für den Einstieg über eine Kartenabfrage.</a:t>
            </a:r>
          </a:p>
          <a:p>
            <a:pPr marL="342900"/>
            <a:r>
              <a:rPr lang="de-DE" dirty="0" smtClean="0"/>
              <a:t>Einstiegsproblem: Was sollen sich </a:t>
            </a:r>
            <a:r>
              <a:rPr lang="de-DE" dirty="0" err="1" smtClean="0"/>
              <a:t>SuS</a:t>
            </a:r>
            <a:r>
              <a:rPr lang="de-DE" dirty="0" smtClean="0"/>
              <a:t> unter einer Variablen bzw. einem Variablenterm vorstellen? Wie sollen </a:t>
            </a:r>
            <a:r>
              <a:rPr lang="de-DE" dirty="0" err="1" smtClean="0"/>
              <a:t>SuS</a:t>
            </a:r>
            <a:r>
              <a:rPr lang="de-DE" dirty="0" smtClean="0"/>
              <a:t> die Begriffe „Term“ und „Variable“ erklären?</a:t>
            </a:r>
          </a:p>
          <a:p>
            <a:pPr marL="342900"/>
            <a:r>
              <a:rPr lang="de-DE" dirty="0" smtClean="0"/>
              <a:t>Das Vorwissen der TN wird über eine Kartenabfrage gesichert. Die TN sollen unterschiedliche Kartenfarben für Term und Variable verwenden und in Partnerarbeit ihre Antworten in Stichpunkten notieren </a:t>
            </a:r>
            <a:r>
              <a:rPr lang="de-DE" dirty="0"/>
              <a:t>[5 </a:t>
            </a:r>
            <a:r>
              <a:rPr lang="de-DE" dirty="0" smtClean="0"/>
              <a:t>Minuten] und an die Pinnwand heften [5 Minuten]. </a:t>
            </a:r>
          </a:p>
          <a:p>
            <a:pPr marL="342900"/>
            <a:r>
              <a:rPr lang="de-DE" dirty="0" smtClean="0"/>
              <a:t>Das entstehende Bild wird zunächst nur oberflächlich besprochen (nur Verständnisprobleme und Nachfragen der TN). </a:t>
            </a:r>
            <a:r>
              <a:rPr lang="de-DE" dirty="0"/>
              <a:t>[max. </a:t>
            </a:r>
            <a:r>
              <a:rPr lang="de-DE" dirty="0" smtClean="0"/>
              <a:t>5 </a:t>
            </a:r>
            <a:r>
              <a:rPr lang="de-DE" dirty="0"/>
              <a:t>Minuten, eher </a:t>
            </a:r>
            <a:r>
              <a:rPr lang="de-DE" dirty="0" smtClean="0"/>
              <a:t>kürzer] Es wird erst im Rahmen der Reflexion wieder aufgegriffen.</a:t>
            </a:r>
          </a:p>
          <a:p>
            <a:pPr marL="342900"/>
            <a:r>
              <a:rPr lang="de-DE" dirty="0" smtClean="0"/>
              <a:t>Das entstandene Bild wird durch ein Foto gesichert, um es in Baustein 2 bzw. 3 als Einstieg zu verwenden. </a:t>
            </a:r>
          </a:p>
        </p:txBody>
      </p:sp>
      <p:sp>
        <p:nvSpPr>
          <p:cNvPr id="2" name="Titel 1"/>
          <p:cNvSpPr>
            <a:spLocks noGrp="1"/>
          </p:cNvSpPr>
          <p:nvPr>
            <p:ph type="title"/>
          </p:nvPr>
        </p:nvSpPr>
        <p:spPr/>
        <p:txBody>
          <a:bodyPr>
            <a:normAutofit fontScale="90000"/>
          </a:bodyPr>
          <a:lstStyle/>
          <a:p>
            <a:r>
              <a:rPr lang="de-DE" dirty="0" smtClean="0">
                <a:solidFill>
                  <a:schemeClr val="tx1">
                    <a:lumMod val="50000"/>
                    <a:lumOff val="50000"/>
                  </a:schemeClr>
                </a:solidFill>
              </a:rPr>
              <a:t>Einstieg: [max. 15 min]</a:t>
            </a:r>
            <a:endParaRPr lang="de-DE" dirty="0">
              <a:solidFill>
                <a:schemeClr val="tx1">
                  <a:lumMod val="50000"/>
                  <a:lumOff val="50000"/>
                </a:schemeClr>
              </a:solidFill>
            </a:endParaRPr>
          </a:p>
        </p:txBody>
      </p:sp>
    </p:spTree>
    <p:extLst>
      <p:ext uri="{BB962C8B-B14F-4D97-AF65-F5344CB8AC3E}">
        <p14:creationId xmlns:p14="http://schemas.microsoft.com/office/powerpoint/2010/main" val="12680536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Folien_DZLM_122016">
  <a:themeElements>
    <a:clrScheme name="Benutzerdefiniert 8">
      <a:dk1>
        <a:srgbClr val="000000"/>
      </a:dk1>
      <a:lt1>
        <a:srgbClr val="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327A86"/>
      </a:hlink>
      <a:folHlink>
        <a:srgbClr val="327A86"/>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2.xml><?xml version="1.0" encoding="utf-8"?>
<a:theme xmlns:a="http://schemas.openxmlformats.org/drawingml/2006/main" name="FortbildnerFolien">
  <a:themeElements>
    <a:clrScheme name="Benutzerdefiniert 7">
      <a:dk1>
        <a:srgbClr val="000000"/>
      </a:dk1>
      <a:lt1>
        <a:srgbClr val="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327A86"/>
      </a:hlink>
      <a:folHlink>
        <a:srgbClr val="800080"/>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3.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Folien_DZLM_122016_0</Template>
  <TotalTime>0</TotalTime>
  <Words>8548</Words>
  <Application>Microsoft Office PowerPoint</Application>
  <PresentationFormat>Bildschirmpräsentation (4:3)</PresentationFormat>
  <Paragraphs>1181</Paragraphs>
  <Slides>75</Slides>
  <Notes>67</Notes>
  <HiddenSlides>20</HiddenSlides>
  <MMClips>0</MMClips>
  <ScaleCrop>false</ScaleCrop>
  <HeadingPairs>
    <vt:vector size="6" baseType="variant">
      <vt:variant>
        <vt:lpstr>Verwendete Schriftarten</vt:lpstr>
      </vt:variant>
      <vt:variant>
        <vt:i4>6</vt:i4>
      </vt:variant>
      <vt:variant>
        <vt:lpstr>Design</vt:lpstr>
      </vt:variant>
      <vt:variant>
        <vt:i4>2</vt:i4>
      </vt:variant>
      <vt:variant>
        <vt:lpstr>Folientitel</vt:lpstr>
      </vt:variant>
      <vt:variant>
        <vt:i4>75</vt:i4>
      </vt:variant>
    </vt:vector>
  </HeadingPairs>
  <TitlesOfParts>
    <vt:vector size="83" baseType="lpstr">
      <vt:lpstr>ＭＳ Ｐゴシック</vt:lpstr>
      <vt:lpstr>Arial</vt:lpstr>
      <vt:lpstr>Calibri</vt:lpstr>
      <vt:lpstr>Cambria Math</vt:lpstr>
      <vt:lpstr>Comic Sans MS</vt:lpstr>
      <vt:lpstr>Wingdings</vt:lpstr>
      <vt:lpstr>Folien_DZLM_122016</vt:lpstr>
      <vt:lpstr>FortbildnerFolien</vt:lpstr>
      <vt:lpstr>Algebra in der Sekundarstufe I: Einführung von Variablentermen</vt:lpstr>
      <vt:lpstr>Hinweise zu den Lizenzbedingungen</vt:lpstr>
      <vt:lpstr>Einführung von Variablentermen – Für fachfremd Unterrichtende</vt:lpstr>
      <vt:lpstr>Ablauf unserer Fortbildung</vt:lpstr>
      <vt:lpstr>Aufbau Baustein 1: [3 h]</vt:lpstr>
      <vt:lpstr>Begrüßung: [10 min]</vt:lpstr>
      <vt:lpstr>Algebra in der Sekundarstufe I</vt:lpstr>
      <vt:lpstr>Algebra in der Sekundarstufe I</vt:lpstr>
      <vt:lpstr>Einstieg: [max. 15 min]</vt:lpstr>
      <vt:lpstr>Algebra in der Sekundarstufe I</vt:lpstr>
      <vt:lpstr>Gliederung Baustein 1: Was sollen sich Schülerinnen und Schüler unter einem Variablenterm vorstellen? </vt:lpstr>
      <vt:lpstr>Ziele des Algebraunterrichts [3 min]</vt:lpstr>
      <vt:lpstr>Ziele des Algebraunterrichts in der Sekundarstufe I</vt:lpstr>
      <vt:lpstr>Schwerpunkt: Terme [15–20 min]</vt:lpstr>
      <vt:lpstr>Gliederung Baustein 1: Was sollen sich Schülerinnen und Schüler unter einem Variablenterm vorstellen? </vt:lpstr>
      <vt:lpstr>Was ist ein Term? – Schritt 1: Der Zahlenterm</vt:lpstr>
      <vt:lpstr>Was ist ein Term? – Schritt 1: Der Zahlenterm</vt:lpstr>
      <vt:lpstr>Was ist ein Term? – Schritt 1: Der Zahlenterm</vt:lpstr>
      <vt:lpstr>Was ist ein Term? – Schritt 1: Der Zahlenterm</vt:lpstr>
      <vt:lpstr>Zahlenterme – Beispiele</vt:lpstr>
      <vt:lpstr>Terme dokumentieren Entwicklungen</vt:lpstr>
      <vt:lpstr>Terme dokumentieren Entwicklungen</vt:lpstr>
      <vt:lpstr>Terme dokumentieren Entwicklungen</vt:lpstr>
      <vt:lpstr>Terme dokumentieren Entwicklungen</vt:lpstr>
      <vt:lpstr>Terme dokumentieren Entwicklungen</vt:lpstr>
      <vt:lpstr>Terme dokumentieren Entwicklungen</vt:lpstr>
      <vt:lpstr>Terme dokumentieren Entwicklungen</vt:lpstr>
      <vt:lpstr>Was ist ein Term? – Schritt 2: Der Variablenterm</vt:lpstr>
      <vt:lpstr>Was ist ein Term?</vt:lpstr>
      <vt:lpstr>Terme – Beispiele</vt:lpstr>
      <vt:lpstr> Terme – Beispiele</vt:lpstr>
      <vt:lpstr>Terme – Beispiele</vt:lpstr>
      <vt:lpstr>Andere Darstellungsweisen für Terme</vt:lpstr>
      <vt:lpstr>Andere Darstellungsweisen für Terme</vt:lpstr>
      <vt:lpstr>Definitionsbereich eines Terms</vt:lpstr>
      <vt:lpstr>Zusammenfassung – Terme aus fachlicher Sicht</vt:lpstr>
      <vt:lpstr>Schwerpunkt: Variable [10–15 min]</vt:lpstr>
      <vt:lpstr>Gliederung Baustein 1: Was sollen sich Schülerinnen und Schüler unter einem Variablenterm vorstellen? </vt:lpstr>
      <vt:lpstr>Wichtige Vorstellungen zu Variablen – Variablenaspekte </vt:lpstr>
      <vt:lpstr>Beispiele zum Einsetzungsaspekt</vt:lpstr>
      <vt:lpstr>Beispiele zum Einsetzungsaspekt</vt:lpstr>
      <vt:lpstr>Beispiele zum Gegenstandsaspekt</vt:lpstr>
      <vt:lpstr>Beispiele zum Kalkülaspekt</vt:lpstr>
      <vt:lpstr>Mögliche Fehlvorstellungen zu Variablen</vt:lpstr>
      <vt:lpstr>Zusammenfassung: Variable</vt:lpstr>
      <vt:lpstr>Schritt 4: Aktivitäten mit Termen</vt:lpstr>
      <vt:lpstr>Gliederung Baustein 1: Was sollen sich Schülerinnen und Schüler unter einem Variablenterm vorstellen? </vt:lpstr>
      <vt:lpstr>Zusammenfassung – Terme aus fachlicher Sicht</vt:lpstr>
      <vt:lpstr>Wozu Terme?</vt:lpstr>
      <vt:lpstr>Beispielaufgaben – Terme</vt:lpstr>
      <vt:lpstr>Beispielaufgaben – Terme</vt:lpstr>
      <vt:lpstr>Beispielaufgaben – Terme</vt:lpstr>
      <vt:lpstr>Beispielaufgaben – Terme</vt:lpstr>
      <vt:lpstr>Beispielaufgaben – Terme</vt:lpstr>
      <vt:lpstr>Termumformung bei Termaspekten</vt:lpstr>
      <vt:lpstr>Termumformung bei Termaspekten</vt:lpstr>
      <vt:lpstr>Zusammenfassung:  Aktivitäten mit Termen &amp; Ziele im Algebraunterricht</vt:lpstr>
      <vt:lpstr>Arbeitsphase [45–60 min &amp; 15 min Besprechung]</vt:lpstr>
      <vt:lpstr>Gliederung Baustein 1: Was sollen sich Schülerinnen und Schüler unter einem Variablenterm vorstellen? </vt:lpstr>
      <vt:lpstr>Nun sind Sie an der Reihe!</vt:lpstr>
      <vt:lpstr>Blütenaufgabe</vt:lpstr>
      <vt:lpstr>Blütenaufgabe</vt:lpstr>
      <vt:lpstr>Blütenaufgabe</vt:lpstr>
      <vt:lpstr>Blütenaufgabe</vt:lpstr>
      <vt:lpstr>Blütenaufgabe</vt:lpstr>
      <vt:lpstr>Blütenaufgabe</vt:lpstr>
      <vt:lpstr>Gemeinsame Reflexion [30–45 min]</vt:lpstr>
      <vt:lpstr>Gliederung Baustein 1: Was sollen sich Schülerinnen und Schüler unter einem Variablenterm vorstellen? </vt:lpstr>
      <vt:lpstr>Gemeinsame Reflexion</vt:lpstr>
      <vt:lpstr>Mindmap: Terme des Autors</vt:lpstr>
      <vt:lpstr>Abschluss, falls Baustein 2 oder 3 nicht direkt anschließen </vt:lpstr>
      <vt:lpstr>Rückblick &amp; Ausblick</vt:lpstr>
      <vt:lpstr>Abschlussrunde</vt:lpstr>
      <vt:lpstr>Literaturverzeichnis</vt:lpstr>
      <vt:lpstr>PowerPoint-Präsentation</vt:lpstr>
    </vt:vector>
  </TitlesOfParts>
  <Company>Microsoft</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Peter Pancakes</dc:creator>
  <cp:lastModifiedBy>profilinstaller</cp:lastModifiedBy>
  <cp:revision>288</cp:revision>
  <cp:lastPrinted>2017-02-24T09:34:34Z</cp:lastPrinted>
  <dcterms:created xsi:type="dcterms:W3CDTF">2017-02-22T15:31:12Z</dcterms:created>
  <dcterms:modified xsi:type="dcterms:W3CDTF">2018-01-19T14:25:31Z</dcterms:modified>
</cp:coreProperties>
</file>